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260" r:id="rId3"/>
    <p:sldId id="261" r:id="rId4"/>
    <p:sldId id="262" r:id="rId5"/>
    <p:sldId id="263" r:id="rId6"/>
    <p:sldId id="265" r:id="rId7"/>
    <p:sldId id="283" r:id="rId8"/>
    <p:sldId id="266" r:id="rId9"/>
    <p:sldId id="267" r:id="rId10"/>
    <p:sldId id="268" r:id="rId11"/>
    <p:sldId id="269" r:id="rId12"/>
    <p:sldId id="270" r:id="rId13"/>
    <p:sldId id="284" r:id="rId14"/>
    <p:sldId id="285" r:id="rId15"/>
    <p:sldId id="287" r:id="rId16"/>
    <p:sldId id="288" r:id="rId17"/>
    <p:sldId id="289" r:id="rId18"/>
    <p:sldId id="290" r:id="rId19"/>
    <p:sldId id="291" r:id="rId20"/>
    <p:sldId id="292" r:id="rId21"/>
    <p:sldId id="293" r:id="rId22"/>
    <p:sldId id="294" r:id="rId23"/>
    <p:sldId id="295" r:id="rId24"/>
    <p:sldId id="297" r:id="rId25"/>
    <p:sldId id="272" r:id="rId26"/>
    <p:sldId id="276" r:id="rId27"/>
    <p:sldId id="273" r:id="rId28"/>
    <p:sldId id="275" r:id="rId29"/>
    <p:sldId id="274" r:id="rId30"/>
    <p:sldId id="298" r:id="rId31"/>
    <p:sldId id="277" r:id="rId32"/>
    <p:sldId id="282" r:id="rId33"/>
    <p:sldId id="278" r:id="rId34"/>
    <p:sldId id="279" r:id="rId35"/>
    <p:sldId id="280" r:id="rId36"/>
    <p:sldId id="281" r:id="rId37"/>
  </p:sldIdLst>
  <p:sldSz cx="9144000" cy="6858000" type="screen4x3"/>
  <p:notesSz cx="666273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619" autoAdjust="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1"/>
            <a:ext cx="2886499"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4579" name="Rectangle 3"/>
          <p:cNvSpPr>
            <a:spLocks noGrp="1" noChangeArrowheads="1"/>
          </p:cNvSpPr>
          <p:nvPr>
            <p:ph type="dt" sz="quarter" idx="1"/>
          </p:nvPr>
        </p:nvSpPr>
        <p:spPr bwMode="auto">
          <a:xfrm>
            <a:off x="3774652" y="1"/>
            <a:ext cx="2886499"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4580" name="Rectangle 4"/>
          <p:cNvSpPr>
            <a:spLocks noGrp="1" noChangeArrowheads="1"/>
          </p:cNvSpPr>
          <p:nvPr>
            <p:ph type="ftr" sz="quarter" idx="2"/>
          </p:nvPr>
        </p:nvSpPr>
        <p:spPr bwMode="auto">
          <a:xfrm>
            <a:off x="0" y="9428244"/>
            <a:ext cx="2886499"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4581" name="Rectangle 5"/>
          <p:cNvSpPr>
            <a:spLocks noGrp="1" noChangeArrowheads="1"/>
          </p:cNvSpPr>
          <p:nvPr>
            <p:ph type="sldNum" sz="quarter" idx="3"/>
          </p:nvPr>
        </p:nvSpPr>
        <p:spPr bwMode="auto">
          <a:xfrm>
            <a:off x="3774652" y="9428244"/>
            <a:ext cx="2886499"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0817B85-BAC8-4492-8C78-4385817707D9}" type="slidenum">
              <a:rPr lang="en-GB"/>
              <a:pPr>
                <a:defRPr/>
              </a:pPr>
              <a:t>‹#›</a:t>
            </a:fld>
            <a:endParaRPr lang="en-GB"/>
          </a:p>
        </p:txBody>
      </p:sp>
    </p:spTree>
    <p:extLst>
      <p:ext uri="{BB962C8B-B14F-4D97-AF65-F5344CB8AC3E}">
        <p14:creationId xmlns:p14="http://schemas.microsoft.com/office/powerpoint/2010/main" val="3963388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6499" cy="4968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652" y="1"/>
            <a:ext cx="2886499" cy="496809"/>
          </a:xfrm>
          <a:prstGeom prst="rect">
            <a:avLst/>
          </a:prstGeom>
        </p:spPr>
        <p:txBody>
          <a:bodyPr vert="horz" lIns="91440" tIns="45720" rIns="91440" bIns="45720" rtlCol="0"/>
          <a:lstStyle>
            <a:lvl1pPr algn="r">
              <a:defRPr sz="1200"/>
            </a:lvl1pPr>
          </a:lstStyle>
          <a:p>
            <a:fld id="{C41464E4-7848-4E4D-AFB6-24A32C9CEC53}" type="datetimeFigureOut">
              <a:rPr lang="en-GB" smtClean="0"/>
              <a:t>09/01/2017</a:t>
            </a:fld>
            <a:endParaRPr lang="en-GB"/>
          </a:p>
        </p:txBody>
      </p:sp>
      <p:sp>
        <p:nvSpPr>
          <p:cNvPr id="4" name="Slide Image Placeholder 3"/>
          <p:cNvSpPr>
            <a:spLocks noGrp="1" noRot="1" noChangeAspect="1"/>
          </p:cNvSpPr>
          <p:nvPr>
            <p:ph type="sldImg" idx="2"/>
          </p:nvPr>
        </p:nvSpPr>
        <p:spPr>
          <a:xfrm>
            <a:off x="849313" y="742950"/>
            <a:ext cx="496411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115" y="4715711"/>
            <a:ext cx="5330508" cy="446651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244"/>
            <a:ext cx="2886499" cy="49680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652" y="9428244"/>
            <a:ext cx="2886499" cy="496809"/>
          </a:xfrm>
          <a:prstGeom prst="rect">
            <a:avLst/>
          </a:prstGeom>
        </p:spPr>
        <p:txBody>
          <a:bodyPr vert="horz" lIns="91440" tIns="45720" rIns="91440" bIns="45720" rtlCol="0" anchor="b"/>
          <a:lstStyle>
            <a:lvl1pPr algn="r">
              <a:defRPr sz="1200"/>
            </a:lvl1pPr>
          </a:lstStyle>
          <a:p>
            <a:fld id="{D7D449F8-2089-4EB5-90DA-5950C8AF3CDB}" type="slidenum">
              <a:rPr lang="en-GB" smtClean="0"/>
              <a:t>‹#›</a:t>
            </a:fld>
            <a:endParaRPr lang="en-GB"/>
          </a:p>
        </p:txBody>
      </p:sp>
    </p:spTree>
    <p:extLst>
      <p:ext uri="{BB962C8B-B14F-4D97-AF65-F5344CB8AC3E}">
        <p14:creationId xmlns:p14="http://schemas.microsoft.com/office/powerpoint/2010/main" val="80603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643E4D-DB87-4613-8025-9486A886E076}" type="slidenum">
              <a:rPr lang="en-GB" smtClean="0">
                <a:solidFill>
                  <a:prstClr val="black"/>
                </a:solidFill>
              </a:rPr>
              <a:pPr eaLnBrk="1" hangingPunct="1"/>
              <a:t>35</a:t>
            </a:fld>
            <a:endParaRPr lang="en-GB"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24B2B7-CFC3-4BC4-958F-C56F8B705B3E}" type="slidenum">
              <a:rPr lang="en-US"/>
              <a:pPr>
                <a:defRPr/>
              </a:pPr>
              <a:t>‹#›</a:t>
            </a:fld>
            <a:endParaRPr lang="en-US"/>
          </a:p>
        </p:txBody>
      </p:sp>
    </p:spTree>
    <p:extLst>
      <p:ext uri="{BB962C8B-B14F-4D97-AF65-F5344CB8AC3E}">
        <p14:creationId xmlns:p14="http://schemas.microsoft.com/office/powerpoint/2010/main" val="21457608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189046-4B4A-4049-AA3C-A446C90F8B76}" type="slidenum">
              <a:rPr lang="en-US"/>
              <a:pPr>
                <a:defRPr/>
              </a:pPr>
              <a:t>‹#›</a:t>
            </a:fld>
            <a:endParaRPr lang="en-US"/>
          </a:p>
        </p:txBody>
      </p:sp>
    </p:spTree>
    <p:extLst>
      <p:ext uri="{BB962C8B-B14F-4D97-AF65-F5344CB8AC3E}">
        <p14:creationId xmlns:p14="http://schemas.microsoft.com/office/powerpoint/2010/main" val="255210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630238"/>
            <a:ext cx="2078037" cy="5495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74650" y="630238"/>
            <a:ext cx="6081713" cy="5495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07F04-21A4-497B-B0FC-AF98D3537EA8}" type="slidenum">
              <a:rPr lang="en-US"/>
              <a:pPr>
                <a:defRPr/>
              </a:pPr>
              <a:t>‹#›</a:t>
            </a:fld>
            <a:endParaRPr lang="en-US"/>
          </a:p>
        </p:txBody>
      </p:sp>
    </p:spTree>
    <p:extLst>
      <p:ext uri="{BB962C8B-B14F-4D97-AF65-F5344CB8AC3E}">
        <p14:creationId xmlns:p14="http://schemas.microsoft.com/office/powerpoint/2010/main" val="149674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ocks_Cover_Title">
    <p:spTree>
      <p:nvGrpSpPr>
        <p:cNvPr id="1" name=""/>
        <p:cNvGrpSpPr/>
        <p:nvPr/>
      </p:nvGrpSpPr>
      <p:grpSpPr>
        <a:xfrm>
          <a:off x="0" y="0"/>
          <a:ext cx="0" cy="0"/>
          <a:chOff x="0" y="0"/>
          <a:chExt cx="0" cy="0"/>
        </a:xfrm>
      </p:grpSpPr>
      <p:pic>
        <p:nvPicPr>
          <p:cNvPr id="5" name="Picture 4" descr="Lumin_background 02_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954696"/>
            <a:ext cx="6845827" cy="4903304"/>
          </a:xfrm>
          <a:prstGeom prst="rect">
            <a:avLst/>
          </a:prstGeom>
        </p:spPr>
      </p:pic>
      <p:sp>
        <p:nvSpPr>
          <p:cNvPr id="34" name="Title 5"/>
          <p:cNvSpPr>
            <a:spLocks noGrp="1"/>
          </p:cNvSpPr>
          <p:nvPr>
            <p:ph type="title" hasCustomPrompt="1"/>
          </p:nvPr>
        </p:nvSpPr>
        <p:spPr>
          <a:xfrm>
            <a:off x="865140" y="536483"/>
            <a:ext cx="6024727" cy="1204357"/>
          </a:xfrm>
        </p:spPr>
        <p:txBody>
          <a:bodyPr anchor="t"/>
          <a:lstStyle>
            <a:lvl1pPr>
              <a:defRPr sz="3600" b="0" i="0">
                <a:solidFill>
                  <a:schemeClr val="tx1"/>
                </a:solidFill>
                <a:latin typeface="+mj-lt"/>
                <a:cs typeface="Effra Heavy"/>
              </a:defRPr>
            </a:lvl1pPr>
          </a:lstStyle>
          <a:p>
            <a:r>
              <a:rPr lang="en-GB" noProof="0" dirty="0" smtClean="0"/>
              <a:t>Presentation</a:t>
            </a:r>
            <a:br>
              <a:rPr lang="en-GB" noProof="0" dirty="0" smtClean="0"/>
            </a:br>
            <a:r>
              <a:rPr lang="en-GB" noProof="0" dirty="0" smtClean="0"/>
              <a:t>Title</a:t>
            </a:r>
            <a:endParaRPr lang="en-GB" noProof="0" dirty="0"/>
          </a:p>
        </p:txBody>
      </p:sp>
      <p:sp>
        <p:nvSpPr>
          <p:cNvPr id="35" name="Text Placeholder 4"/>
          <p:cNvSpPr>
            <a:spLocks noGrp="1"/>
          </p:cNvSpPr>
          <p:nvPr>
            <p:ph type="body" sz="quarter" idx="10" hasCustomPrompt="1"/>
          </p:nvPr>
        </p:nvSpPr>
        <p:spPr>
          <a:xfrm>
            <a:off x="865141" y="2608663"/>
            <a:ext cx="4018784" cy="353521"/>
          </a:xfrm>
        </p:spPr>
        <p:txBody>
          <a:bodyPr anchor="ctr"/>
          <a:lstStyle>
            <a:lvl1pPr marL="0" indent="0">
              <a:buNone/>
              <a:defRPr>
                <a:solidFill>
                  <a:schemeClr val="tx1"/>
                </a:solidFill>
                <a:latin typeface="+mn-lt"/>
                <a:cs typeface="Effra"/>
              </a:defRPr>
            </a:lvl1pPr>
          </a:lstStyle>
          <a:p>
            <a:pPr lvl="0"/>
            <a:r>
              <a:rPr lang="en-GB" noProof="0" dirty="0" smtClean="0"/>
              <a:t>Presenter Name</a:t>
            </a:r>
            <a:endParaRPr lang="en-GB" noProof="0" dirty="0"/>
          </a:p>
        </p:txBody>
      </p:sp>
      <p:sp>
        <p:nvSpPr>
          <p:cNvPr id="36" name="Content Placeholder 10"/>
          <p:cNvSpPr>
            <a:spLocks noGrp="1"/>
          </p:cNvSpPr>
          <p:nvPr>
            <p:ph sz="quarter" idx="11" hasCustomPrompt="1"/>
          </p:nvPr>
        </p:nvSpPr>
        <p:spPr>
          <a:xfrm>
            <a:off x="865142" y="3038961"/>
            <a:ext cx="4011566" cy="350219"/>
          </a:xfrm>
        </p:spPr>
        <p:txBody>
          <a:bodyPr anchor="ctr"/>
          <a:lstStyle>
            <a:lvl1pPr marL="0" indent="0">
              <a:buNone/>
              <a:defRPr>
                <a:solidFill>
                  <a:schemeClr val="tx1"/>
                </a:solidFill>
                <a:latin typeface="+mn-lt"/>
                <a:cs typeface="Effra"/>
              </a:defRPr>
            </a:lvl1pPr>
          </a:lstStyle>
          <a:p>
            <a:pPr lvl="0"/>
            <a:r>
              <a:rPr lang="en-GB" noProof="0" dirty="0" smtClean="0"/>
              <a:t>Date</a:t>
            </a:r>
            <a:endParaRPr lang="en-GB" noProof="0" dirty="0"/>
          </a:p>
        </p:txBody>
      </p:sp>
      <p:sp>
        <p:nvSpPr>
          <p:cNvPr id="37" name="Content Placeholder 12"/>
          <p:cNvSpPr>
            <a:spLocks noGrp="1"/>
          </p:cNvSpPr>
          <p:nvPr>
            <p:ph sz="quarter" idx="12" hasCustomPrompt="1"/>
          </p:nvPr>
        </p:nvSpPr>
        <p:spPr>
          <a:xfrm>
            <a:off x="867539" y="1828430"/>
            <a:ext cx="6022327" cy="416051"/>
          </a:xfrm>
        </p:spPr>
        <p:txBody>
          <a:bodyPr/>
          <a:lstStyle>
            <a:lvl1pPr marL="0" indent="0">
              <a:buNone/>
              <a:defRPr sz="2000" b="1">
                <a:solidFill>
                  <a:schemeClr val="tx2"/>
                </a:solidFill>
                <a:latin typeface="+mj-lt"/>
                <a:cs typeface="Effra"/>
              </a:defRPr>
            </a:lvl1pPr>
          </a:lstStyle>
          <a:p>
            <a:pPr lvl="0"/>
            <a:r>
              <a:rPr lang="en-GB" noProof="0" dirty="0" smtClean="0"/>
              <a:t>Sub-Title</a:t>
            </a:r>
            <a:endParaRPr lang="en-GB"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154" y="4721518"/>
            <a:ext cx="4600588" cy="1750793"/>
          </a:xfrm>
          <a:prstGeom prst="rect">
            <a:avLst/>
          </a:prstGeom>
        </p:spPr>
      </p:pic>
    </p:spTree>
    <p:extLst>
      <p:ext uri="{BB962C8B-B14F-4D97-AF65-F5344CB8AC3E}">
        <p14:creationId xmlns:p14="http://schemas.microsoft.com/office/powerpoint/2010/main" val="355784317"/>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ocks_Cover_Tit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
          <a:stretch/>
        </p:blipFill>
        <p:spPr>
          <a:xfrm>
            <a:off x="0" y="-16990"/>
            <a:ext cx="9144000" cy="6874990"/>
          </a:xfrm>
          <a:prstGeom prst="rect">
            <a:avLst/>
          </a:prstGeom>
        </p:spPr>
      </p:pic>
      <p:sp>
        <p:nvSpPr>
          <p:cNvPr id="34" name="Title 5"/>
          <p:cNvSpPr>
            <a:spLocks noGrp="1"/>
          </p:cNvSpPr>
          <p:nvPr>
            <p:ph type="title" hasCustomPrompt="1"/>
          </p:nvPr>
        </p:nvSpPr>
        <p:spPr>
          <a:xfrm>
            <a:off x="865140" y="536483"/>
            <a:ext cx="6024727" cy="1204357"/>
          </a:xfrm>
        </p:spPr>
        <p:txBody>
          <a:bodyPr anchor="t"/>
          <a:lstStyle>
            <a:lvl1pPr>
              <a:defRPr sz="3600" b="0" i="0">
                <a:solidFill>
                  <a:schemeClr val="tx1"/>
                </a:solidFill>
                <a:latin typeface="+mj-lt"/>
                <a:cs typeface="Effra Heavy"/>
              </a:defRPr>
            </a:lvl1pPr>
          </a:lstStyle>
          <a:p>
            <a:r>
              <a:rPr lang="en-GB" noProof="0" dirty="0" smtClean="0"/>
              <a:t>Presentation</a:t>
            </a:r>
            <a:br>
              <a:rPr lang="en-GB" noProof="0" dirty="0" smtClean="0"/>
            </a:br>
            <a:r>
              <a:rPr lang="en-GB" noProof="0" dirty="0" smtClean="0"/>
              <a:t>Title</a:t>
            </a:r>
            <a:endParaRPr lang="en-GB" noProof="0" dirty="0"/>
          </a:p>
        </p:txBody>
      </p:sp>
      <p:sp>
        <p:nvSpPr>
          <p:cNvPr id="35" name="Text Placeholder 4"/>
          <p:cNvSpPr>
            <a:spLocks noGrp="1"/>
          </p:cNvSpPr>
          <p:nvPr>
            <p:ph type="body" sz="quarter" idx="10" hasCustomPrompt="1"/>
          </p:nvPr>
        </p:nvSpPr>
        <p:spPr>
          <a:xfrm>
            <a:off x="865141" y="2608663"/>
            <a:ext cx="4018784" cy="353521"/>
          </a:xfrm>
        </p:spPr>
        <p:txBody>
          <a:bodyPr anchor="ctr"/>
          <a:lstStyle>
            <a:lvl1pPr marL="0" indent="0">
              <a:buNone/>
              <a:defRPr>
                <a:solidFill>
                  <a:schemeClr val="tx1"/>
                </a:solidFill>
                <a:latin typeface="+mn-lt"/>
                <a:cs typeface="Effra"/>
              </a:defRPr>
            </a:lvl1pPr>
          </a:lstStyle>
          <a:p>
            <a:pPr lvl="0"/>
            <a:r>
              <a:rPr lang="en-GB" noProof="0" dirty="0" smtClean="0"/>
              <a:t>Presenter Name</a:t>
            </a:r>
            <a:endParaRPr lang="en-GB" noProof="0" dirty="0"/>
          </a:p>
        </p:txBody>
      </p:sp>
      <p:sp>
        <p:nvSpPr>
          <p:cNvPr id="36" name="Content Placeholder 10"/>
          <p:cNvSpPr>
            <a:spLocks noGrp="1"/>
          </p:cNvSpPr>
          <p:nvPr>
            <p:ph sz="quarter" idx="11" hasCustomPrompt="1"/>
          </p:nvPr>
        </p:nvSpPr>
        <p:spPr>
          <a:xfrm>
            <a:off x="865142" y="3038961"/>
            <a:ext cx="4011566" cy="350219"/>
          </a:xfrm>
        </p:spPr>
        <p:txBody>
          <a:bodyPr anchor="ctr"/>
          <a:lstStyle>
            <a:lvl1pPr marL="0" indent="0">
              <a:buNone/>
              <a:defRPr>
                <a:solidFill>
                  <a:schemeClr val="tx1"/>
                </a:solidFill>
                <a:latin typeface="+mn-lt"/>
                <a:cs typeface="Effra"/>
              </a:defRPr>
            </a:lvl1pPr>
          </a:lstStyle>
          <a:p>
            <a:pPr lvl="0"/>
            <a:r>
              <a:rPr lang="en-GB" noProof="0" dirty="0" smtClean="0"/>
              <a:t>Date</a:t>
            </a:r>
            <a:endParaRPr lang="en-GB" noProof="0" dirty="0"/>
          </a:p>
        </p:txBody>
      </p:sp>
      <p:sp>
        <p:nvSpPr>
          <p:cNvPr id="37" name="Content Placeholder 12"/>
          <p:cNvSpPr>
            <a:spLocks noGrp="1"/>
          </p:cNvSpPr>
          <p:nvPr>
            <p:ph sz="quarter" idx="12" hasCustomPrompt="1"/>
          </p:nvPr>
        </p:nvSpPr>
        <p:spPr>
          <a:xfrm>
            <a:off x="867539" y="1828430"/>
            <a:ext cx="6022327" cy="416051"/>
          </a:xfrm>
        </p:spPr>
        <p:txBody>
          <a:bodyPr/>
          <a:lstStyle>
            <a:lvl1pPr marL="0" indent="0">
              <a:buNone/>
              <a:defRPr sz="2000" b="1">
                <a:solidFill>
                  <a:schemeClr val="tx2"/>
                </a:solidFill>
                <a:latin typeface="+mj-lt"/>
                <a:cs typeface="Effra"/>
              </a:defRPr>
            </a:lvl1pPr>
          </a:lstStyle>
          <a:p>
            <a:pPr lvl="0"/>
            <a:r>
              <a:rPr lang="en-GB" noProof="0" dirty="0" smtClean="0"/>
              <a:t>Sub-Title</a:t>
            </a:r>
            <a:endParaRPr lang="en-GB"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154" y="4721518"/>
            <a:ext cx="4600588" cy="1750793"/>
          </a:xfrm>
          <a:prstGeom prst="rect">
            <a:avLst/>
          </a:prstGeom>
        </p:spPr>
      </p:pic>
    </p:spTree>
    <p:extLst>
      <p:ext uri="{BB962C8B-B14F-4D97-AF65-F5344CB8AC3E}">
        <p14:creationId xmlns:p14="http://schemas.microsoft.com/office/powerpoint/2010/main" val="866300869"/>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ocks_Section Divider 1">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33896"/>
          <a:stretch/>
        </p:blipFill>
        <p:spPr>
          <a:xfrm>
            <a:off x="0" y="2324646"/>
            <a:ext cx="9144000" cy="4533354"/>
          </a:xfrm>
          <a:prstGeom prst="rect">
            <a:avLst/>
          </a:prstGeom>
          <a:solidFill>
            <a:schemeClr val="accent2"/>
          </a:solidFill>
        </p:spPr>
      </p:pic>
      <p:sp>
        <p:nvSpPr>
          <p:cNvPr id="14" name="Rectangle 2"/>
          <p:cNvSpPr>
            <a:spLocks noGrp="1" noChangeArrowheads="1"/>
          </p:cNvSpPr>
          <p:nvPr>
            <p:ph type="ctrTitle" hasCustomPrompt="1"/>
          </p:nvPr>
        </p:nvSpPr>
        <p:spPr>
          <a:xfrm>
            <a:off x="554893" y="546953"/>
            <a:ext cx="6025756" cy="1108075"/>
          </a:xfrm>
          <a:ln>
            <a:noFill/>
          </a:ln>
        </p:spPr>
        <p:txBody>
          <a:bodyPr anchor="t"/>
          <a:lstStyle>
            <a:lvl1pPr>
              <a:lnSpc>
                <a:spcPct val="90000"/>
              </a:lnSpc>
              <a:defRPr sz="3600" b="0" i="0">
                <a:solidFill>
                  <a:schemeClr val="tx1"/>
                </a:solidFill>
                <a:latin typeface="+mj-lt"/>
                <a:cs typeface="Effra Heavy"/>
              </a:defRPr>
            </a:lvl1pPr>
          </a:lstStyle>
          <a:p>
            <a:pPr lvl="0"/>
            <a:r>
              <a:rPr lang="en-GB" noProof="0" dirty="0" smtClean="0"/>
              <a:t>Section</a:t>
            </a:r>
            <a:br>
              <a:rPr lang="en-GB" noProof="0" dirty="0" smtClean="0"/>
            </a:br>
            <a:r>
              <a:rPr lang="en-GB" noProof="0" dirty="0" smtClean="0"/>
              <a:t>Title</a:t>
            </a:r>
          </a:p>
        </p:txBody>
      </p:sp>
      <p:sp>
        <p:nvSpPr>
          <p:cNvPr id="15" name="Rectangle 3"/>
          <p:cNvSpPr>
            <a:spLocks noGrp="1" noChangeArrowheads="1"/>
          </p:cNvSpPr>
          <p:nvPr>
            <p:ph type="subTitle" idx="1" hasCustomPrompt="1"/>
          </p:nvPr>
        </p:nvSpPr>
        <p:spPr>
          <a:xfrm>
            <a:off x="554892" y="1664874"/>
            <a:ext cx="6025757" cy="488604"/>
          </a:xfrm>
          <a:ln>
            <a:noFill/>
          </a:ln>
        </p:spPr>
        <p:txBody>
          <a:bodyPr anchor="t"/>
          <a:lstStyle>
            <a:lvl1pPr marL="0" indent="0">
              <a:buFontTx/>
              <a:buNone/>
              <a:defRPr sz="2000" b="1" i="0">
                <a:solidFill>
                  <a:schemeClr val="tx2"/>
                </a:solidFill>
                <a:latin typeface="+mj-lt"/>
                <a:cs typeface="Effra Heavy"/>
              </a:defRPr>
            </a:lvl1pPr>
          </a:lstStyle>
          <a:p>
            <a:pPr lvl="0"/>
            <a:r>
              <a:rPr lang="en-GB" noProof="0" dirty="0" smtClean="0"/>
              <a:t>Subtitle</a:t>
            </a:r>
          </a:p>
        </p:txBody>
      </p:sp>
      <p:sp>
        <p:nvSpPr>
          <p:cNvPr id="9" name="Rectangle 8"/>
          <p:cNvSpPr/>
          <p:nvPr userDrawn="1"/>
        </p:nvSpPr>
        <p:spPr>
          <a:xfrm>
            <a:off x="0" y="6321303"/>
            <a:ext cx="9144000" cy="5366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rgbClr val="FFFFFF"/>
              </a:solidFill>
            </a:endParaRPr>
          </a:p>
        </p:txBody>
      </p:sp>
      <p:sp>
        <p:nvSpPr>
          <p:cNvPr id="11" name="Rectangle 10"/>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07272D"/>
                </a:solidFill>
                <a:cs typeface="Effra"/>
              </a:rPr>
              <a:t>© 2015 </a:t>
            </a:r>
            <a:r>
              <a:rPr lang="en-GB" sz="900" dirty="0" err="1" smtClean="0">
                <a:solidFill>
                  <a:srgbClr val="07272D"/>
                </a:solidFill>
                <a:cs typeface="Effra"/>
              </a:rPr>
              <a:t>Lumin</a:t>
            </a:r>
            <a:r>
              <a:rPr lang="en-GB" sz="900" dirty="0" smtClean="0">
                <a:solidFill>
                  <a:srgbClr val="07272D"/>
                </a:solidFill>
                <a:cs typeface="Effra"/>
              </a:rPr>
              <a:t> Wealth Management Limited</a:t>
            </a:r>
            <a:endParaRPr lang="en-GB" sz="900" dirty="0">
              <a:solidFill>
                <a:srgbClr val="07272D"/>
              </a:solidFill>
              <a:cs typeface="Effra"/>
            </a:endParaRPr>
          </a:p>
        </p:txBody>
      </p:sp>
      <p:sp>
        <p:nvSpPr>
          <p:cNvPr id="12" name="Round Same Side Corner Rectangle 11"/>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07272D"/>
                </a:solidFill>
                <a:latin typeface="Century Gothic"/>
                <a:cs typeface="Effra"/>
              </a:rPr>
              <a:pPr marL="92075" algn="r"/>
              <a:t>‹#›</a:t>
            </a:fld>
            <a:endParaRPr lang="en-GB" sz="1400" dirty="0">
              <a:solidFill>
                <a:srgbClr val="07272D"/>
              </a:solidFill>
              <a:latin typeface="Century Gothic"/>
              <a:cs typeface="Effra"/>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234" y="6286478"/>
            <a:ext cx="1213850" cy="670738"/>
          </a:xfrm>
          <a:prstGeom prst="rect">
            <a:avLst/>
          </a:prstGeom>
        </p:spPr>
      </p:pic>
    </p:spTree>
    <p:extLst>
      <p:ext uri="{BB962C8B-B14F-4D97-AF65-F5344CB8AC3E}">
        <p14:creationId xmlns:p14="http://schemas.microsoft.com/office/powerpoint/2010/main" val="3121481375"/>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ocks_Agenda">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cstate="print">
            <a:extLst>
              <a:ext uri="{28A0092B-C50C-407E-A947-70E740481C1C}">
                <a14:useLocalDpi xmlns:a14="http://schemas.microsoft.com/office/drawing/2010/main" val="0"/>
              </a:ext>
            </a:extLst>
          </a:blip>
          <a:srcRect b="33896"/>
          <a:stretch/>
        </p:blipFill>
        <p:spPr>
          <a:xfrm>
            <a:off x="0" y="2324646"/>
            <a:ext cx="9144000" cy="4533354"/>
          </a:xfrm>
          <a:prstGeom prst="rect">
            <a:avLst/>
          </a:prstGeom>
        </p:spPr>
      </p:pic>
      <p:sp>
        <p:nvSpPr>
          <p:cNvPr id="33" name="TextBox 32"/>
          <p:cNvSpPr txBox="1"/>
          <p:nvPr userDrawn="1"/>
        </p:nvSpPr>
        <p:spPr>
          <a:xfrm>
            <a:off x="558800" y="548640"/>
            <a:ext cx="6015318" cy="711200"/>
          </a:xfrm>
          <a:prstGeom prst="rect">
            <a:avLst/>
          </a:prstGeom>
          <a:noFill/>
        </p:spPr>
        <p:txBody>
          <a:bodyPr wrap="none" rtlCol="0">
            <a:noAutofit/>
          </a:bodyPr>
          <a:lstStyle/>
          <a:p>
            <a:r>
              <a:rPr lang="en-GB" sz="3600" dirty="0" smtClean="0">
                <a:solidFill>
                  <a:srgbClr val="00778B"/>
                </a:solidFill>
                <a:latin typeface="Century Gothic"/>
                <a:cs typeface="Effra Heavy"/>
              </a:rPr>
              <a:t>Agenda</a:t>
            </a:r>
            <a:endParaRPr lang="en-GB" sz="3600" dirty="0">
              <a:solidFill>
                <a:srgbClr val="00778B"/>
              </a:solidFill>
              <a:latin typeface="Century Gothic"/>
              <a:cs typeface="Effra Heavy"/>
            </a:endParaRPr>
          </a:p>
        </p:txBody>
      </p:sp>
      <p:sp>
        <p:nvSpPr>
          <p:cNvPr id="34" name="Rectangle 3"/>
          <p:cNvSpPr>
            <a:spLocks noGrp="1" noChangeArrowheads="1"/>
          </p:cNvSpPr>
          <p:nvPr>
            <p:ph type="subTitle" idx="1" hasCustomPrompt="1"/>
          </p:nvPr>
        </p:nvSpPr>
        <p:spPr>
          <a:xfrm>
            <a:off x="562108" y="1336412"/>
            <a:ext cx="6011326" cy="838200"/>
          </a:xfrm>
          <a:ln>
            <a:noFill/>
          </a:ln>
        </p:spPr>
        <p:txBody>
          <a:bodyPr anchor="t"/>
          <a:lstStyle>
            <a:lvl1pPr marL="0" indent="0">
              <a:buFontTx/>
              <a:buNone/>
              <a:defRPr sz="2000" b="1" i="0">
                <a:solidFill>
                  <a:schemeClr val="tx2"/>
                </a:solidFill>
                <a:latin typeface="+mj-lt"/>
                <a:cs typeface="Effra Heavy"/>
              </a:defRPr>
            </a:lvl1pPr>
          </a:lstStyle>
          <a:p>
            <a:pPr lvl="0"/>
            <a:r>
              <a:rPr lang="en-GB" noProof="0" dirty="0" smtClean="0"/>
              <a:t>Meeting Name</a:t>
            </a:r>
          </a:p>
        </p:txBody>
      </p:sp>
      <p:sp>
        <p:nvSpPr>
          <p:cNvPr id="35" name="Rectangle 37"/>
          <p:cNvSpPr>
            <a:spLocks noGrp="1"/>
          </p:cNvSpPr>
          <p:nvPr>
            <p:ph type="body" sz="quarter" idx="13" hasCustomPrompt="1"/>
          </p:nvPr>
        </p:nvSpPr>
        <p:spPr>
          <a:xfrm>
            <a:off x="1993670" y="2599228"/>
            <a:ext cx="6558900"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a:solidFill>
                  <a:schemeClr val="tx2"/>
                </a:solidFill>
              </a:defRPr>
            </a:lvl1pPr>
            <a:extLst/>
          </a:lstStyle>
          <a:p>
            <a:pPr lvl="0"/>
            <a:r>
              <a:rPr lang="en-GB" noProof="0" dirty="0" smtClean="0"/>
              <a:t>Description</a:t>
            </a:r>
            <a:endParaRPr lang="en-GB" noProof="0" dirty="0"/>
          </a:p>
        </p:txBody>
      </p:sp>
      <p:sp>
        <p:nvSpPr>
          <p:cNvPr id="36" name="Rectangle 37"/>
          <p:cNvSpPr>
            <a:spLocks noGrp="1"/>
          </p:cNvSpPr>
          <p:nvPr>
            <p:ph type="body" sz="quarter" idx="15" hasCustomPrompt="1"/>
          </p:nvPr>
        </p:nvSpPr>
        <p:spPr>
          <a:xfrm>
            <a:off x="1988839" y="2989987"/>
            <a:ext cx="6564314"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a:solidFill>
                  <a:schemeClr val="tx2"/>
                </a:solidFill>
              </a:defRPr>
            </a:lvl1pPr>
            <a:extLst/>
          </a:lstStyle>
          <a:p>
            <a:pPr lvl="0"/>
            <a:r>
              <a:rPr lang="en-GB" noProof="0" dirty="0" smtClean="0"/>
              <a:t>Description</a:t>
            </a:r>
            <a:endParaRPr lang="en-GB" noProof="0" dirty="0"/>
          </a:p>
        </p:txBody>
      </p:sp>
      <p:sp>
        <p:nvSpPr>
          <p:cNvPr id="37" name="Rectangle 37"/>
          <p:cNvSpPr>
            <a:spLocks noGrp="1"/>
          </p:cNvSpPr>
          <p:nvPr>
            <p:ph type="body" sz="quarter" idx="17" hasCustomPrompt="1"/>
          </p:nvPr>
        </p:nvSpPr>
        <p:spPr>
          <a:xfrm>
            <a:off x="1993670" y="3380746"/>
            <a:ext cx="6558900"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a:solidFill>
                  <a:schemeClr val="tx2"/>
                </a:solidFill>
              </a:defRPr>
            </a:lvl1pPr>
            <a:extLst/>
          </a:lstStyle>
          <a:p>
            <a:pPr lvl="0"/>
            <a:r>
              <a:rPr lang="en-GB" noProof="0" dirty="0" smtClean="0"/>
              <a:t>Description</a:t>
            </a:r>
            <a:endParaRPr lang="en-GB" noProof="0" dirty="0"/>
          </a:p>
        </p:txBody>
      </p:sp>
      <p:sp>
        <p:nvSpPr>
          <p:cNvPr id="38" name="Rectangle 37"/>
          <p:cNvSpPr>
            <a:spLocks noGrp="1"/>
          </p:cNvSpPr>
          <p:nvPr>
            <p:ph type="body" sz="quarter" idx="19" hasCustomPrompt="1"/>
          </p:nvPr>
        </p:nvSpPr>
        <p:spPr>
          <a:xfrm>
            <a:off x="1993670" y="3771505"/>
            <a:ext cx="6558900"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baseline="0">
                <a:solidFill>
                  <a:schemeClr val="tx2"/>
                </a:solidFill>
              </a:defRPr>
            </a:lvl1pPr>
            <a:extLst/>
          </a:lstStyle>
          <a:p>
            <a:pPr lvl="0"/>
            <a:r>
              <a:rPr lang="en-GB" noProof="0" dirty="0" smtClean="0"/>
              <a:t>Description</a:t>
            </a:r>
            <a:endParaRPr lang="en-GB" noProof="0" dirty="0"/>
          </a:p>
        </p:txBody>
      </p:sp>
      <p:sp>
        <p:nvSpPr>
          <p:cNvPr id="39" name="Rectangle 37"/>
          <p:cNvSpPr>
            <a:spLocks noGrp="1"/>
          </p:cNvSpPr>
          <p:nvPr>
            <p:ph type="body" sz="quarter" idx="21" hasCustomPrompt="1"/>
          </p:nvPr>
        </p:nvSpPr>
        <p:spPr>
          <a:xfrm>
            <a:off x="1993670" y="4162264"/>
            <a:ext cx="6558900"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baseline="0">
                <a:solidFill>
                  <a:schemeClr val="tx2"/>
                </a:solidFill>
              </a:defRPr>
            </a:lvl1pPr>
            <a:extLst/>
          </a:lstStyle>
          <a:p>
            <a:pPr lvl="0"/>
            <a:r>
              <a:rPr lang="en-GB" noProof="0" dirty="0" smtClean="0"/>
              <a:t>Description</a:t>
            </a:r>
            <a:endParaRPr lang="en-GB" noProof="0" dirty="0"/>
          </a:p>
        </p:txBody>
      </p:sp>
      <p:sp>
        <p:nvSpPr>
          <p:cNvPr id="40" name="Rectangle 37"/>
          <p:cNvSpPr>
            <a:spLocks noGrp="1"/>
          </p:cNvSpPr>
          <p:nvPr>
            <p:ph type="body" sz="quarter" idx="23" hasCustomPrompt="1"/>
          </p:nvPr>
        </p:nvSpPr>
        <p:spPr>
          <a:xfrm>
            <a:off x="1993670" y="4553023"/>
            <a:ext cx="6558900"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a:solidFill>
                  <a:schemeClr val="tx2"/>
                </a:solidFill>
              </a:defRPr>
            </a:lvl1pPr>
            <a:extLst/>
          </a:lstStyle>
          <a:p>
            <a:pPr lvl="0"/>
            <a:r>
              <a:rPr lang="en-GB" noProof="0" dirty="0" smtClean="0"/>
              <a:t>Description</a:t>
            </a:r>
            <a:endParaRPr lang="en-GB" noProof="0" dirty="0"/>
          </a:p>
        </p:txBody>
      </p:sp>
      <p:sp>
        <p:nvSpPr>
          <p:cNvPr id="41" name="Rectangle 37"/>
          <p:cNvSpPr>
            <a:spLocks noGrp="1"/>
          </p:cNvSpPr>
          <p:nvPr>
            <p:ph type="body" sz="quarter" idx="14" hasCustomPrompt="1"/>
          </p:nvPr>
        </p:nvSpPr>
        <p:spPr>
          <a:xfrm>
            <a:off x="570034" y="2599228"/>
            <a:ext cx="1335307" cy="289676"/>
          </a:xfrm>
          <a:solidFill>
            <a:srgbClr val="B8D3E1"/>
          </a:solidFill>
          <a:ln w="38100" cmpd="sng">
            <a:solidFill>
              <a:schemeClr val="accent2"/>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Time/No.</a:t>
            </a:r>
            <a:endParaRPr lang="en-GB" noProof="0" dirty="0"/>
          </a:p>
        </p:txBody>
      </p:sp>
      <p:sp>
        <p:nvSpPr>
          <p:cNvPr id="42" name="Rectangle 37"/>
          <p:cNvSpPr>
            <a:spLocks noGrp="1"/>
          </p:cNvSpPr>
          <p:nvPr>
            <p:ph type="body" sz="quarter" idx="16" hasCustomPrompt="1"/>
          </p:nvPr>
        </p:nvSpPr>
        <p:spPr>
          <a:xfrm>
            <a:off x="570034" y="2989987"/>
            <a:ext cx="1335307" cy="289676"/>
          </a:xfrm>
          <a:solidFill>
            <a:srgbClr val="B8D3E1"/>
          </a:solidFill>
          <a:ln w="38100" cmpd="sng">
            <a:solidFill>
              <a:schemeClr val="accent2"/>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baseline="0">
                <a:solidFill>
                  <a:schemeClr val="tx1"/>
                </a:solidFill>
              </a:defRPr>
            </a:lvl1pPr>
            <a:extLst/>
          </a:lstStyle>
          <a:p>
            <a:pPr lvl="0"/>
            <a:r>
              <a:rPr lang="en-GB" noProof="0" dirty="0" smtClean="0"/>
              <a:t>Time/No.</a:t>
            </a:r>
            <a:endParaRPr lang="en-GB" noProof="0" dirty="0"/>
          </a:p>
        </p:txBody>
      </p:sp>
      <p:sp>
        <p:nvSpPr>
          <p:cNvPr id="43" name="Rectangle 37"/>
          <p:cNvSpPr>
            <a:spLocks noGrp="1"/>
          </p:cNvSpPr>
          <p:nvPr>
            <p:ph type="body" sz="quarter" idx="18" hasCustomPrompt="1"/>
          </p:nvPr>
        </p:nvSpPr>
        <p:spPr>
          <a:xfrm>
            <a:off x="570034" y="3380746"/>
            <a:ext cx="1335307" cy="289676"/>
          </a:xfrm>
          <a:solidFill>
            <a:srgbClr val="B8D3E1"/>
          </a:solidFill>
          <a:ln w="38100" cmpd="sng">
            <a:solidFill>
              <a:schemeClr val="accent2"/>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Time/No.</a:t>
            </a:r>
            <a:endParaRPr lang="en-GB" noProof="0" dirty="0"/>
          </a:p>
        </p:txBody>
      </p:sp>
      <p:sp>
        <p:nvSpPr>
          <p:cNvPr id="44" name="Rectangle 37"/>
          <p:cNvSpPr>
            <a:spLocks noGrp="1"/>
          </p:cNvSpPr>
          <p:nvPr>
            <p:ph type="body" sz="quarter" idx="20" hasCustomPrompt="1"/>
          </p:nvPr>
        </p:nvSpPr>
        <p:spPr>
          <a:xfrm>
            <a:off x="570034" y="3771505"/>
            <a:ext cx="1335307" cy="289676"/>
          </a:xfrm>
          <a:solidFill>
            <a:srgbClr val="B8D3E1"/>
          </a:solidFill>
          <a:ln w="38100" cmpd="sng">
            <a:solidFill>
              <a:schemeClr val="accent2"/>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Time/No.</a:t>
            </a:r>
            <a:endParaRPr lang="en-GB" noProof="0" dirty="0"/>
          </a:p>
        </p:txBody>
      </p:sp>
      <p:sp>
        <p:nvSpPr>
          <p:cNvPr id="45" name="Rectangle 37"/>
          <p:cNvSpPr>
            <a:spLocks noGrp="1"/>
          </p:cNvSpPr>
          <p:nvPr>
            <p:ph type="body" sz="quarter" idx="22" hasCustomPrompt="1"/>
          </p:nvPr>
        </p:nvSpPr>
        <p:spPr>
          <a:xfrm>
            <a:off x="570034" y="4162264"/>
            <a:ext cx="1335307" cy="289676"/>
          </a:xfrm>
          <a:solidFill>
            <a:srgbClr val="B8D3E1"/>
          </a:solidFill>
          <a:ln w="38100" cmpd="sng">
            <a:solidFill>
              <a:schemeClr val="accent2"/>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Time/No.</a:t>
            </a:r>
            <a:endParaRPr lang="en-GB" noProof="0" dirty="0"/>
          </a:p>
        </p:txBody>
      </p:sp>
      <p:sp>
        <p:nvSpPr>
          <p:cNvPr id="46" name="Rectangle 37"/>
          <p:cNvSpPr>
            <a:spLocks noGrp="1"/>
          </p:cNvSpPr>
          <p:nvPr>
            <p:ph type="body" sz="quarter" idx="24" hasCustomPrompt="1"/>
          </p:nvPr>
        </p:nvSpPr>
        <p:spPr>
          <a:xfrm>
            <a:off x="570034" y="4553023"/>
            <a:ext cx="1335307" cy="289676"/>
          </a:xfrm>
          <a:solidFill>
            <a:srgbClr val="B8D3E1"/>
          </a:solidFill>
          <a:ln w="38100" cmpd="sng">
            <a:solidFill>
              <a:schemeClr val="accent2"/>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Time/No.</a:t>
            </a:r>
            <a:endParaRPr lang="en-GB" noProof="0" dirty="0"/>
          </a:p>
        </p:txBody>
      </p:sp>
      <p:sp>
        <p:nvSpPr>
          <p:cNvPr id="47" name="Rectangle 37"/>
          <p:cNvSpPr>
            <a:spLocks noGrp="1"/>
          </p:cNvSpPr>
          <p:nvPr>
            <p:ph type="body" sz="quarter" idx="25" hasCustomPrompt="1"/>
          </p:nvPr>
        </p:nvSpPr>
        <p:spPr>
          <a:xfrm>
            <a:off x="1993670" y="4943782"/>
            <a:ext cx="6558900"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baseline="0">
                <a:solidFill>
                  <a:schemeClr val="tx2"/>
                </a:solidFill>
              </a:defRPr>
            </a:lvl1pPr>
            <a:extLst/>
          </a:lstStyle>
          <a:p>
            <a:pPr lvl="0"/>
            <a:r>
              <a:rPr lang="en-GB" noProof="0" dirty="0" smtClean="0"/>
              <a:t>Description</a:t>
            </a:r>
            <a:endParaRPr lang="en-GB" noProof="0" dirty="0"/>
          </a:p>
        </p:txBody>
      </p:sp>
      <p:sp>
        <p:nvSpPr>
          <p:cNvPr id="48" name="Rectangle 37"/>
          <p:cNvSpPr>
            <a:spLocks noGrp="1"/>
          </p:cNvSpPr>
          <p:nvPr>
            <p:ph type="body" sz="quarter" idx="26" hasCustomPrompt="1"/>
          </p:nvPr>
        </p:nvSpPr>
        <p:spPr>
          <a:xfrm>
            <a:off x="1993670" y="5334541"/>
            <a:ext cx="6558900"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a:solidFill>
                  <a:schemeClr val="tx2"/>
                </a:solidFill>
              </a:defRPr>
            </a:lvl1pPr>
            <a:extLst/>
          </a:lstStyle>
          <a:p>
            <a:pPr lvl="0"/>
            <a:r>
              <a:rPr lang="en-GB" noProof="0" dirty="0" smtClean="0"/>
              <a:t>Description</a:t>
            </a:r>
            <a:endParaRPr lang="en-GB" noProof="0" dirty="0"/>
          </a:p>
        </p:txBody>
      </p:sp>
      <p:sp>
        <p:nvSpPr>
          <p:cNvPr id="49" name="Rectangle 37"/>
          <p:cNvSpPr>
            <a:spLocks noGrp="1"/>
          </p:cNvSpPr>
          <p:nvPr>
            <p:ph type="body" sz="quarter" idx="27" hasCustomPrompt="1"/>
          </p:nvPr>
        </p:nvSpPr>
        <p:spPr>
          <a:xfrm>
            <a:off x="570034" y="4943782"/>
            <a:ext cx="1335307" cy="289676"/>
          </a:xfrm>
          <a:solidFill>
            <a:srgbClr val="B8D3E1"/>
          </a:solidFill>
          <a:ln w="38100" cmpd="sng">
            <a:solidFill>
              <a:schemeClr val="accent2"/>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Time/No.</a:t>
            </a:r>
            <a:endParaRPr lang="en-GB" noProof="0" dirty="0"/>
          </a:p>
        </p:txBody>
      </p:sp>
      <p:sp>
        <p:nvSpPr>
          <p:cNvPr id="50" name="Rectangle 37"/>
          <p:cNvSpPr>
            <a:spLocks noGrp="1"/>
          </p:cNvSpPr>
          <p:nvPr>
            <p:ph type="body" sz="quarter" idx="28" hasCustomPrompt="1"/>
          </p:nvPr>
        </p:nvSpPr>
        <p:spPr>
          <a:xfrm>
            <a:off x="570034" y="5334541"/>
            <a:ext cx="1335307" cy="289676"/>
          </a:xfrm>
          <a:solidFill>
            <a:srgbClr val="B8D3E1"/>
          </a:solidFill>
          <a:ln w="38100" cmpd="sng">
            <a:solidFill>
              <a:schemeClr val="accent2"/>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Time/No.</a:t>
            </a:r>
            <a:endParaRPr lang="en-GB" noProof="0" dirty="0"/>
          </a:p>
        </p:txBody>
      </p:sp>
      <p:sp>
        <p:nvSpPr>
          <p:cNvPr id="51" name="Rectangle 37"/>
          <p:cNvSpPr>
            <a:spLocks noGrp="1"/>
          </p:cNvSpPr>
          <p:nvPr>
            <p:ph type="body" sz="quarter" idx="29" hasCustomPrompt="1"/>
          </p:nvPr>
        </p:nvSpPr>
        <p:spPr>
          <a:xfrm>
            <a:off x="1993670" y="5725300"/>
            <a:ext cx="6558900"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a:solidFill>
                  <a:schemeClr val="tx2"/>
                </a:solidFill>
              </a:defRPr>
            </a:lvl1pPr>
            <a:extLst/>
          </a:lstStyle>
          <a:p>
            <a:pPr lvl="0"/>
            <a:r>
              <a:rPr lang="en-GB" noProof="0" dirty="0" smtClean="0"/>
              <a:t>Description</a:t>
            </a:r>
            <a:endParaRPr lang="en-GB" noProof="0" dirty="0"/>
          </a:p>
        </p:txBody>
      </p:sp>
      <p:sp>
        <p:nvSpPr>
          <p:cNvPr id="52" name="Rectangle 37"/>
          <p:cNvSpPr>
            <a:spLocks noGrp="1"/>
          </p:cNvSpPr>
          <p:nvPr>
            <p:ph type="body" sz="quarter" idx="30" hasCustomPrompt="1"/>
          </p:nvPr>
        </p:nvSpPr>
        <p:spPr>
          <a:xfrm>
            <a:off x="570034" y="5725300"/>
            <a:ext cx="1335307" cy="289676"/>
          </a:xfrm>
          <a:solidFill>
            <a:srgbClr val="B8D3E1"/>
          </a:solidFill>
          <a:ln w="38100" cmpd="sng">
            <a:solidFill>
              <a:schemeClr val="accent2"/>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Time/No.</a:t>
            </a:r>
            <a:endParaRPr lang="en-GB" noProof="0" dirty="0"/>
          </a:p>
        </p:txBody>
      </p:sp>
      <p:sp>
        <p:nvSpPr>
          <p:cNvPr id="26" name="Rectangle 25"/>
          <p:cNvSpPr/>
          <p:nvPr userDrawn="1"/>
        </p:nvSpPr>
        <p:spPr>
          <a:xfrm>
            <a:off x="0" y="6321303"/>
            <a:ext cx="9144000" cy="5366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rgbClr val="FFFFFF"/>
              </a:solidFill>
            </a:endParaRPr>
          </a:p>
        </p:txBody>
      </p:sp>
      <p:sp>
        <p:nvSpPr>
          <p:cNvPr id="27" name="Rectangle 26"/>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07272D"/>
                </a:solidFill>
                <a:cs typeface="Effra"/>
              </a:rPr>
              <a:t>© 2015 </a:t>
            </a:r>
            <a:r>
              <a:rPr lang="en-GB" sz="900" dirty="0" err="1" smtClean="0">
                <a:solidFill>
                  <a:srgbClr val="07272D"/>
                </a:solidFill>
                <a:cs typeface="Effra"/>
              </a:rPr>
              <a:t>Lumin</a:t>
            </a:r>
            <a:r>
              <a:rPr lang="en-GB" sz="900" dirty="0" smtClean="0">
                <a:solidFill>
                  <a:srgbClr val="07272D"/>
                </a:solidFill>
                <a:cs typeface="Effra"/>
              </a:rPr>
              <a:t> Wealth Management Limited</a:t>
            </a:r>
            <a:endParaRPr lang="en-GB" sz="900" dirty="0">
              <a:solidFill>
                <a:srgbClr val="07272D"/>
              </a:solidFill>
              <a:cs typeface="Effra"/>
            </a:endParaRPr>
          </a:p>
        </p:txBody>
      </p:sp>
      <p:sp>
        <p:nvSpPr>
          <p:cNvPr id="30" name="Round Same Side Corner Rectangle 29"/>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07272D"/>
                </a:solidFill>
                <a:latin typeface="Century Gothic"/>
                <a:cs typeface="Effra"/>
              </a:rPr>
              <a:pPr marL="92075" algn="r"/>
              <a:t>‹#›</a:t>
            </a:fld>
            <a:endParaRPr lang="en-GB" sz="1400" dirty="0">
              <a:solidFill>
                <a:srgbClr val="07272D"/>
              </a:solidFill>
              <a:latin typeface="Century Gothic"/>
              <a:cs typeface="Effra"/>
            </a:endParaRP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234" y="6286478"/>
            <a:ext cx="1213850" cy="670738"/>
          </a:xfrm>
          <a:prstGeom prst="rect">
            <a:avLst/>
          </a:prstGeom>
        </p:spPr>
      </p:pic>
    </p:spTree>
    <p:extLst>
      <p:ext uri="{BB962C8B-B14F-4D97-AF65-F5344CB8AC3E}">
        <p14:creationId xmlns:p14="http://schemas.microsoft.com/office/powerpoint/2010/main" val="3672940903"/>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ocks_Contents 1">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b="33896"/>
          <a:stretch/>
        </p:blipFill>
        <p:spPr>
          <a:xfrm>
            <a:off x="0" y="2324646"/>
            <a:ext cx="9144000" cy="4533354"/>
          </a:xfrm>
          <a:prstGeom prst="rect">
            <a:avLst/>
          </a:prstGeom>
        </p:spPr>
      </p:pic>
      <p:sp>
        <p:nvSpPr>
          <p:cNvPr id="31" name="Rectangle 3"/>
          <p:cNvSpPr>
            <a:spLocks noGrp="1" noChangeArrowheads="1"/>
          </p:cNvSpPr>
          <p:nvPr>
            <p:ph type="subTitle" idx="1" hasCustomPrompt="1"/>
          </p:nvPr>
        </p:nvSpPr>
        <p:spPr>
          <a:xfrm>
            <a:off x="562108" y="1336412"/>
            <a:ext cx="6018541" cy="838200"/>
          </a:xfrm>
          <a:ln>
            <a:noFill/>
          </a:ln>
        </p:spPr>
        <p:txBody>
          <a:bodyPr anchor="t"/>
          <a:lstStyle>
            <a:lvl1pPr marL="0" indent="0">
              <a:buFontTx/>
              <a:buNone/>
              <a:defRPr sz="2000" b="1" i="0">
                <a:solidFill>
                  <a:schemeClr val="tx2"/>
                </a:solidFill>
                <a:latin typeface="+mj-lt"/>
                <a:cs typeface="Arial"/>
              </a:defRPr>
            </a:lvl1pPr>
          </a:lstStyle>
          <a:p>
            <a:pPr lvl="0"/>
            <a:r>
              <a:rPr lang="en-GB" noProof="0" dirty="0" smtClean="0"/>
              <a:t>Document Name</a:t>
            </a:r>
          </a:p>
        </p:txBody>
      </p:sp>
      <p:sp>
        <p:nvSpPr>
          <p:cNvPr id="32" name="Rectangle 37"/>
          <p:cNvSpPr>
            <a:spLocks noGrp="1"/>
          </p:cNvSpPr>
          <p:nvPr>
            <p:ph type="body" sz="quarter" idx="13" hasCustomPrompt="1"/>
          </p:nvPr>
        </p:nvSpPr>
        <p:spPr>
          <a:xfrm>
            <a:off x="577250" y="2599228"/>
            <a:ext cx="6537975"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a:solidFill>
                  <a:schemeClr val="tx2"/>
                </a:solidFill>
              </a:defRPr>
            </a:lvl1pPr>
            <a:extLst/>
          </a:lstStyle>
          <a:p>
            <a:pPr lvl="0"/>
            <a:r>
              <a:rPr lang="en-GB" noProof="0" dirty="0" smtClean="0"/>
              <a:t>Description</a:t>
            </a:r>
            <a:endParaRPr lang="en-GB" noProof="0" dirty="0"/>
          </a:p>
        </p:txBody>
      </p:sp>
      <p:sp>
        <p:nvSpPr>
          <p:cNvPr id="33" name="Rectangle 37"/>
          <p:cNvSpPr>
            <a:spLocks noGrp="1"/>
          </p:cNvSpPr>
          <p:nvPr>
            <p:ph type="body" sz="quarter" idx="15" hasCustomPrompt="1"/>
          </p:nvPr>
        </p:nvSpPr>
        <p:spPr>
          <a:xfrm>
            <a:off x="577268" y="2989987"/>
            <a:ext cx="6543372"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a:solidFill>
                  <a:schemeClr val="tx2"/>
                </a:solidFill>
              </a:defRPr>
            </a:lvl1pPr>
            <a:extLst/>
          </a:lstStyle>
          <a:p>
            <a:pPr lvl="0"/>
            <a:r>
              <a:rPr lang="en-GB" noProof="0" dirty="0" smtClean="0"/>
              <a:t>Description</a:t>
            </a:r>
            <a:endParaRPr lang="en-GB" noProof="0" dirty="0"/>
          </a:p>
        </p:txBody>
      </p:sp>
      <p:sp>
        <p:nvSpPr>
          <p:cNvPr id="34" name="Rectangle 37"/>
          <p:cNvSpPr>
            <a:spLocks noGrp="1"/>
          </p:cNvSpPr>
          <p:nvPr>
            <p:ph type="body" sz="quarter" idx="17" hasCustomPrompt="1"/>
          </p:nvPr>
        </p:nvSpPr>
        <p:spPr>
          <a:xfrm>
            <a:off x="577250" y="3380746"/>
            <a:ext cx="6537975"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a:solidFill>
                  <a:schemeClr val="tx2"/>
                </a:solidFill>
              </a:defRPr>
            </a:lvl1pPr>
            <a:extLst/>
          </a:lstStyle>
          <a:p>
            <a:pPr lvl="0"/>
            <a:r>
              <a:rPr lang="en-GB" noProof="0" dirty="0" smtClean="0"/>
              <a:t>Description</a:t>
            </a:r>
            <a:endParaRPr lang="en-GB" noProof="0" dirty="0"/>
          </a:p>
        </p:txBody>
      </p:sp>
      <p:sp>
        <p:nvSpPr>
          <p:cNvPr id="35" name="Rectangle 37"/>
          <p:cNvSpPr>
            <a:spLocks noGrp="1"/>
          </p:cNvSpPr>
          <p:nvPr>
            <p:ph type="body" sz="quarter" idx="19" hasCustomPrompt="1"/>
          </p:nvPr>
        </p:nvSpPr>
        <p:spPr>
          <a:xfrm>
            <a:off x="577250" y="3771505"/>
            <a:ext cx="6537975"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baseline="0">
                <a:solidFill>
                  <a:schemeClr val="tx2"/>
                </a:solidFill>
              </a:defRPr>
            </a:lvl1pPr>
            <a:extLst/>
          </a:lstStyle>
          <a:p>
            <a:pPr lvl="0"/>
            <a:r>
              <a:rPr lang="en-GB" noProof="0" dirty="0" smtClean="0"/>
              <a:t>Description</a:t>
            </a:r>
            <a:endParaRPr lang="en-GB" noProof="0" dirty="0"/>
          </a:p>
        </p:txBody>
      </p:sp>
      <p:sp>
        <p:nvSpPr>
          <p:cNvPr id="36" name="Rectangle 37"/>
          <p:cNvSpPr>
            <a:spLocks noGrp="1"/>
          </p:cNvSpPr>
          <p:nvPr>
            <p:ph type="body" sz="quarter" idx="21" hasCustomPrompt="1"/>
          </p:nvPr>
        </p:nvSpPr>
        <p:spPr>
          <a:xfrm>
            <a:off x="577250" y="4162264"/>
            <a:ext cx="6537975"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baseline="0">
                <a:solidFill>
                  <a:schemeClr val="tx2"/>
                </a:solidFill>
              </a:defRPr>
            </a:lvl1pPr>
            <a:extLst/>
          </a:lstStyle>
          <a:p>
            <a:pPr lvl="0"/>
            <a:r>
              <a:rPr lang="en-GB" noProof="0" dirty="0" smtClean="0"/>
              <a:t>Description</a:t>
            </a:r>
            <a:endParaRPr lang="en-GB" noProof="0" dirty="0"/>
          </a:p>
        </p:txBody>
      </p:sp>
      <p:sp>
        <p:nvSpPr>
          <p:cNvPr id="37" name="Rectangle 37"/>
          <p:cNvSpPr>
            <a:spLocks noGrp="1"/>
          </p:cNvSpPr>
          <p:nvPr>
            <p:ph type="body" sz="quarter" idx="23" hasCustomPrompt="1"/>
          </p:nvPr>
        </p:nvSpPr>
        <p:spPr>
          <a:xfrm>
            <a:off x="577250" y="4553023"/>
            <a:ext cx="6537975"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a:solidFill>
                  <a:schemeClr val="tx2"/>
                </a:solidFill>
              </a:defRPr>
            </a:lvl1pPr>
            <a:extLst/>
          </a:lstStyle>
          <a:p>
            <a:pPr lvl="0"/>
            <a:r>
              <a:rPr lang="en-GB" noProof="0" dirty="0" smtClean="0"/>
              <a:t>Description</a:t>
            </a:r>
            <a:endParaRPr lang="en-GB" noProof="0" dirty="0"/>
          </a:p>
        </p:txBody>
      </p:sp>
      <p:sp>
        <p:nvSpPr>
          <p:cNvPr id="38" name="Rectangle 37"/>
          <p:cNvSpPr>
            <a:spLocks noGrp="1"/>
          </p:cNvSpPr>
          <p:nvPr>
            <p:ph type="body" sz="quarter" idx="16" hasCustomPrompt="1"/>
          </p:nvPr>
        </p:nvSpPr>
        <p:spPr>
          <a:xfrm>
            <a:off x="7204137" y="2989987"/>
            <a:ext cx="1349016" cy="289676"/>
          </a:xfrm>
          <a:solidFill>
            <a:srgbClr val="B8D3E1"/>
          </a:solidFill>
          <a:ln w="38100" cmpd="sng">
            <a:solidFill>
              <a:srgbClr val="B8D3E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baseline="0">
                <a:solidFill>
                  <a:schemeClr val="tx1"/>
                </a:solidFill>
              </a:defRPr>
            </a:lvl1pPr>
            <a:extLst/>
          </a:lstStyle>
          <a:p>
            <a:pPr lvl="0"/>
            <a:r>
              <a:rPr lang="en-GB" noProof="0" dirty="0" smtClean="0"/>
              <a:t>Page</a:t>
            </a:r>
            <a:endParaRPr lang="en-GB" noProof="0" dirty="0"/>
          </a:p>
        </p:txBody>
      </p:sp>
      <p:sp>
        <p:nvSpPr>
          <p:cNvPr id="39" name="Rectangle 37"/>
          <p:cNvSpPr>
            <a:spLocks noGrp="1"/>
          </p:cNvSpPr>
          <p:nvPr>
            <p:ph type="body" sz="quarter" idx="18" hasCustomPrompt="1"/>
          </p:nvPr>
        </p:nvSpPr>
        <p:spPr>
          <a:xfrm>
            <a:off x="7204137" y="3380746"/>
            <a:ext cx="1349016" cy="289676"/>
          </a:xfrm>
          <a:solidFill>
            <a:srgbClr val="B8D3E1"/>
          </a:solidFill>
          <a:ln w="38100" cmpd="sng">
            <a:solidFill>
              <a:srgbClr val="B8D3E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Page</a:t>
            </a:r>
            <a:endParaRPr lang="en-GB" noProof="0" dirty="0"/>
          </a:p>
        </p:txBody>
      </p:sp>
      <p:sp>
        <p:nvSpPr>
          <p:cNvPr id="40" name="Rectangle 37"/>
          <p:cNvSpPr>
            <a:spLocks noGrp="1"/>
          </p:cNvSpPr>
          <p:nvPr>
            <p:ph type="body" sz="quarter" idx="20" hasCustomPrompt="1"/>
          </p:nvPr>
        </p:nvSpPr>
        <p:spPr>
          <a:xfrm>
            <a:off x="7204137" y="3771505"/>
            <a:ext cx="1349016" cy="289676"/>
          </a:xfrm>
          <a:solidFill>
            <a:srgbClr val="B8D3E1"/>
          </a:solidFill>
          <a:ln w="38100" cmpd="sng">
            <a:solidFill>
              <a:srgbClr val="B8D3E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Page</a:t>
            </a:r>
            <a:endParaRPr lang="en-GB" noProof="0" dirty="0"/>
          </a:p>
        </p:txBody>
      </p:sp>
      <p:sp>
        <p:nvSpPr>
          <p:cNvPr id="41" name="Rectangle 37"/>
          <p:cNvSpPr>
            <a:spLocks noGrp="1"/>
          </p:cNvSpPr>
          <p:nvPr>
            <p:ph type="body" sz="quarter" idx="22" hasCustomPrompt="1"/>
          </p:nvPr>
        </p:nvSpPr>
        <p:spPr>
          <a:xfrm>
            <a:off x="7204137" y="4162264"/>
            <a:ext cx="1349016" cy="289676"/>
          </a:xfrm>
          <a:solidFill>
            <a:srgbClr val="B8D3E1"/>
          </a:solidFill>
          <a:ln w="38100" cmpd="sng">
            <a:solidFill>
              <a:srgbClr val="B8D3E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Page</a:t>
            </a:r>
            <a:endParaRPr lang="en-GB" noProof="0" dirty="0"/>
          </a:p>
        </p:txBody>
      </p:sp>
      <p:sp>
        <p:nvSpPr>
          <p:cNvPr id="42" name="Rectangle 37"/>
          <p:cNvSpPr>
            <a:spLocks noGrp="1"/>
          </p:cNvSpPr>
          <p:nvPr>
            <p:ph type="body" sz="quarter" idx="24" hasCustomPrompt="1"/>
          </p:nvPr>
        </p:nvSpPr>
        <p:spPr>
          <a:xfrm>
            <a:off x="7204137" y="4553023"/>
            <a:ext cx="1349016" cy="289676"/>
          </a:xfrm>
          <a:solidFill>
            <a:srgbClr val="B8D3E1"/>
          </a:solidFill>
          <a:ln w="38100" cmpd="sng">
            <a:solidFill>
              <a:srgbClr val="B8D3E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Page</a:t>
            </a:r>
            <a:endParaRPr lang="en-GB" noProof="0" dirty="0"/>
          </a:p>
        </p:txBody>
      </p:sp>
      <p:sp>
        <p:nvSpPr>
          <p:cNvPr id="43" name="Rectangle 37"/>
          <p:cNvSpPr>
            <a:spLocks noGrp="1"/>
          </p:cNvSpPr>
          <p:nvPr>
            <p:ph type="body" sz="quarter" idx="25" hasCustomPrompt="1"/>
          </p:nvPr>
        </p:nvSpPr>
        <p:spPr>
          <a:xfrm>
            <a:off x="577250" y="4943782"/>
            <a:ext cx="6537975"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baseline="0">
                <a:solidFill>
                  <a:schemeClr val="tx2"/>
                </a:solidFill>
              </a:defRPr>
            </a:lvl1pPr>
            <a:extLst/>
          </a:lstStyle>
          <a:p>
            <a:pPr lvl="0"/>
            <a:r>
              <a:rPr lang="en-GB" noProof="0" dirty="0" smtClean="0"/>
              <a:t>Description</a:t>
            </a:r>
            <a:endParaRPr lang="en-GB" noProof="0" dirty="0"/>
          </a:p>
        </p:txBody>
      </p:sp>
      <p:sp>
        <p:nvSpPr>
          <p:cNvPr id="44" name="Rectangle 37"/>
          <p:cNvSpPr>
            <a:spLocks noGrp="1"/>
          </p:cNvSpPr>
          <p:nvPr>
            <p:ph type="body" sz="quarter" idx="26" hasCustomPrompt="1"/>
          </p:nvPr>
        </p:nvSpPr>
        <p:spPr>
          <a:xfrm>
            <a:off x="577250" y="5334541"/>
            <a:ext cx="6537975"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a:solidFill>
                  <a:schemeClr val="tx2"/>
                </a:solidFill>
              </a:defRPr>
            </a:lvl1pPr>
            <a:extLst/>
          </a:lstStyle>
          <a:p>
            <a:pPr lvl="0"/>
            <a:r>
              <a:rPr lang="en-GB" noProof="0" dirty="0" smtClean="0"/>
              <a:t>Description</a:t>
            </a:r>
            <a:endParaRPr lang="en-GB" noProof="0" dirty="0"/>
          </a:p>
        </p:txBody>
      </p:sp>
      <p:sp>
        <p:nvSpPr>
          <p:cNvPr id="45" name="Rectangle 37"/>
          <p:cNvSpPr>
            <a:spLocks noGrp="1"/>
          </p:cNvSpPr>
          <p:nvPr>
            <p:ph type="body" sz="quarter" idx="27" hasCustomPrompt="1"/>
          </p:nvPr>
        </p:nvSpPr>
        <p:spPr>
          <a:xfrm>
            <a:off x="7204137" y="4943782"/>
            <a:ext cx="1349016" cy="289676"/>
          </a:xfrm>
          <a:solidFill>
            <a:srgbClr val="B8D3E1"/>
          </a:solidFill>
          <a:ln w="38100" cmpd="sng">
            <a:solidFill>
              <a:srgbClr val="B8D3E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Page</a:t>
            </a:r>
            <a:endParaRPr lang="en-GB" noProof="0" dirty="0"/>
          </a:p>
        </p:txBody>
      </p:sp>
      <p:sp>
        <p:nvSpPr>
          <p:cNvPr id="46" name="Rectangle 37"/>
          <p:cNvSpPr>
            <a:spLocks noGrp="1"/>
          </p:cNvSpPr>
          <p:nvPr>
            <p:ph type="body" sz="quarter" idx="28" hasCustomPrompt="1"/>
          </p:nvPr>
        </p:nvSpPr>
        <p:spPr>
          <a:xfrm>
            <a:off x="7204137" y="5334541"/>
            <a:ext cx="1349016" cy="289676"/>
          </a:xfrm>
          <a:solidFill>
            <a:srgbClr val="B8D3E1"/>
          </a:solidFill>
          <a:ln w="38100" cmpd="sng">
            <a:solidFill>
              <a:srgbClr val="B8D3E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Page</a:t>
            </a:r>
            <a:endParaRPr lang="en-GB" noProof="0" dirty="0"/>
          </a:p>
        </p:txBody>
      </p:sp>
      <p:sp>
        <p:nvSpPr>
          <p:cNvPr id="47" name="Rectangle 37"/>
          <p:cNvSpPr>
            <a:spLocks noGrp="1"/>
          </p:cNvSpPr>
          <p:nvPr>
            <p:ph type="body" sz="quarter" idx="29" hasCustomPrompt="1"/>
          </p:nvPr>
        </p:nvSpPr>
        <p:spPr>
          <a:xfrm>
            <a:off x="577250" y="5725300"/>
            <a:ext cx="6537975" cy="289676"/>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spcBef>
                <a:spcPts val="0"/>
              </a:spcBef>
              <a:buFontTx/>
              <a:buNone/>
              <a:defRPr sz="1800" b="0">
                <a:solidFill>
                  <a:schemeClr val="tx2"/>
                </a:solidFill>
              </a:defRPr>
            </a:lvl1pPr>
            <a:extLst/>
          </a:lstStyle>
          <a:p>
            <a:pPr lvl="0"/>
            <a:r>
              <a:rPr lang="en-GB" noProof="0" dirty="0" smtClean="0"/>
              <a:t>Description</a:t>
            </a:r>
            <a:endParaRPr lang="en-GB" noProof="0" dirty="0"/>
          </a:p>
        </p:txBody>
      </p:sp>
      <p:sp>
        <p:nvSpPr>
          <p:cNvPr id="48" name="Rectangle 37"/>
          <p:cNvSpPr>
            <a:spLocks noGrp="1"/>
          </p:cNvSpPr>
          <p:nvPr>
            <p:ph type="body" sz="quarter" idx="30" hasCustomPrompt="1"/>
          </p:nvPr>
        </p:nvSpPr>
        <p:spPr>
          <a:xfrm>
            <a:off x="7204137" y="5725300"/>
            <a:ext cx="1349016" cy="289676"/>
          </a:xfrm>
          <a:solidFill>
            <a:srgbClr val="B8D3E1"/>
          </a:solidFill>
          <a:ln w="38100" cmpd="sng">
            <a:solidFill>
              <a:srgbClr val="B8D3E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Page</a:t>
            </a:r>
            <a:endParaRPr lang="en-GB" noProof="0" dirty="0"/>
          </a:p>
        </p:txBody>
      </p:sp>
      <p:sp>
        <p:nvSpPr>
          <p:cNvPr id="51" name="Rectangle 37"/>
          <p:cNvSpPr>
            <a:spLocks noGrp="1"/>
          </p:cNvSpPr>
          <p:nvPr>
            <p:ph type="body" sz="quarter" idx="34" hasCustomPrompt="1"/>
          </p:nvPr>
        </p:nvSpPr>
        <p:spPr>
          <a:xfrm>
            <a:off x="7204137" y="2599228"/>
            <a:ext cx="1349016" cy="289676"/>
          </a:xfrm>
          <a:solidFill>
            <a:srgbClr val="B8D3E1"/>
          </a:solidFill>
          <a:ln w="38100" cmpd="sng">
            <a:solidFill>
              <a:srgbClr val="B8D3E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gn="l">
              <a:spcBef>
                <a:spcPts val="0"/>
              </a:spcBef>
              <a:buFontTx/>
              <a:buNone/>
              <a:defRPr sz="1800" b="0">
                <a:solidFill>
                  <a:schemeClr val="tx1"/>
                </a:solidFill>
              </a:defRPr>
            </a:lvl1pPr>
            <a:extLst/>
          </a:lstStyle>
          <a:p>
            <a:pPr lvl="0"/>
            <a:r>
              <a:rPr lang="en-GB" noProof="0" dirty="0" smtClean="0"/>
              <a:t>Page</a:t>
            </a:r>
            <a:endParaRPr lang="en-GB" noProof="0" dirty="0"/>
          </a:p>
        </p:txBody>
      </p:sp>
      <p:sp>
        <p:nvSpPr>
          <p:cNvPr id="52" name="TextBox 51"/>
          <p:cNvSpPr txBox="1"/>
          <p:nvPr userDrawn="1"/>
        </p:nvSpPr>
        <p:spPr>
          <a:xfrm>
            <a:off x="558800" y="548640"/>
            <a:ext cx="6022788" cy="711200"/>
          </a:xfrm>
          <a:prstGeom prst="rect">
            <a:avLst/>
          </a:prstGeom>
          <a:noFill/>
        </p:spPr>
        <p:txBody>
          <a:bodyPr wrap="none" rtlCol="0">
            <a:noAutofit/>
          </a:bodyPr>
          <a:lstStyle/>
          <a:p>
            <a:r>
              <a:rPr lang="en-GB" sz="3600" dirty="0" smtClean="0">
                <a:solidFill>
                  <a:srgbClr val="00778B"/>
                </a:solidFill>
                <a:latin typeface="Century Gothic"/>
                <a:cs typeface="Arial"/>
              </a:rPr>
              <a:t>Contents</a:t>
            </a:r>
            <a:endParaRPr lang="en-GB" sz="3600" dirty="0">
              <a:solidFill>
                <a:srgbClr val="00778B"/>
              </a:solidFill>
              <a:latin typeface="Century Gothic"/>
              <a:cs typeface="Arial"/>
            </a:endParaRPr>
          </a:p>
        </p:txBody>
      </p:sp>
      <p:sp>
        <p:nvSpPr>
          <p:cNvPr id="26" name="Rectangle 25"/>
          <p:cNvSpPr/>
          <p:nvPr userDrawn="1"/>
        </p:nvSpPr>
        <p:spPr>
          <a:xfrm>
            <a:off x="0" y="6321303"/>
            <a:ext cx="9144000" cy="5366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rgbClr val="FFFFFF"/>
              </a:solidFill>
            </a:endParaRPr>
          </a:p>
        </p:txBody>
      </p:sp>
      <p:sp>
        <p:nvSpPr>
          <p:cNvPr id="29" name="Rectangle 28"/>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07272D"/>
                </a:solidFill>
                <a:cs typeface="Effra"/>
              </a:rPr>
              <a:t>© 2015 </a:t>
            </a:r>
            <a:r>
              <a:rPr lang="en-GB" sz="900" dirty="0" err="1" smtClean="0">
                <a:solidFill>
                  <a:srgbClr val="07272D"/>
                </a:solidFill>
                <a:cs typeface="Effra"/>
              </a:rPr>
              <a:t>Lumin</a:t>
            </a:r>
            <a:r>
              <a:rPr lang="en-GB" sz="900" dirty="0" smtClean="0">
                <a:solidFill>
                  <a:srgbClr val="07272D"/>
                </a:solidFill>
                <a:cs typeface="Effra"/>
              </a:rPr>
              <a:t> Wealth Management Limited</a:t>
            </a:r>
            <a:endParaRPr lang="en-GB" sz="900" dirty="0">
              <a:solidFill>
                <a:srgbClr val="07272D"/>
              </a:solidFill>
              <a:cs typeface="Effra"/>
            </a:endParaRPr>
          </a:p>
        </p:txBody>
      </p:sp>
      <p:sp>
        <p:nvSpPr>
          <p:cNvPr id="30" name="Round Same Side Corner Rectangle 29"/>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07272D"/>
                </a:solidFill>
                <a:latin typeface="Century Gothic"/>
                <a:cs typeface="Effra"/>
              </a:rPr>
              <a:pPr marL="92075" algn="r"/>
              <a:t>‹#›</a:t>
            </a:fld>
            <a:endParaRPr lang="en-GB" sz="1400" dirty="0">
              <a:solidFill>
                <a:srgbClr val="07272D"/>
              </a:solidFill>
              <a:latin typeface="Century Gothic"/>
              <a:cs typeface="Effra"/>
            </a:endParaRPr>
          </a:p>
        </p:txBody>
      </p:sp>
      <p:pic>
        <p:nvPicPr>
          <p:cNvPr id="49" name="Picture 4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234" y="6286478"/>
            <a:ext cx="1213850" cy="670738"/>
          </a:xfrm>
          <a:prstGeom prst="rect">
            <a:avLst/>
          </a:prstGeom>
        </p:spPr>
      </p:pic>
    </p:spTree>
    <p:extLst>
      <p:ext uri="{BB962C8B-B14F-4D97-AF65-F5344CB8AC3E}">
        <p14:creationId xmlns:p14="http://schemas.microsoft.com/office/powerpoint/2010/main" val="2763321473"/>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ocks_Contents 2">
    <p:spTree>
      <p:nvGrpSpPr>
        <p:cNvPr id="1" name=""/>
        <p:cNvGrpSpPr/>
        <p:nvPr/>
      </p:nvGrpSpPr>
      <p:grpSpPr>
        <a:xfrm>
          <a:off x="0" y="0"/>
          <a:ext cx="0" cy="0"/>
          <a:chOff x="0" y="0"/>
          <a:chExt cx="0" cy="0"/>
        </a:xfrm>
      </p:grpSpPr>
      <p:sp>
        <p:nvSpPr>
          <p:cNvPr id="31" name="Rectangle 3"/>
          <p:cNvSpPr>
            <a:spLocks noGrp="1" noChangeArrowheads="1"/>
          </p:cNvSpPr>
          <p:nvPr>
            <p:ph type="subTitle" idx="1" hasCustomPrompt="1"/>
          </p:nvPr>
        </p:nvSpPr>
        <p:spPr>
          <a:xfrm>
            <a:off x="562108" y="1336412"/>
            <a:ext cx="6018541" cy="838200"/>
          </a:xfrm>
          <a:ln>
            <a:noFill/>
          </a:ln>
        </p:spPr>
        <p:txBody>
          <a:bodyPr anchor="t"/>
          <a:lstStyle>
            <a:lvl1pPr marL="0" indent="0">
              <a:buFontTx/>
              <a:buNone/>
              <a:defRPr sz="2000" b="1" i="0">
                <a:solidFill>
                  <a:schemeClr val="tx2"/>
                </a:solidFill>
                <a:latin typeface="+mj-lt"/>
                <a:cs typeface="Arial"/>
              </a:defRPr>
            </a:lvl1pPr>
          </a:lstStyle>
          <a:p>
            <a:pPr lvl="0"/>
            <a:r>
              <a:rPr lang="en-GB" noProof="0" dirty="0" smtClean="0"/>
              <a:t>Document Name</a:t>
            </a:r>
          </a:p>
        </p:txBody>
      </p:sp>
      <p:sp>
        <p:nvSpPr>
          <p:cNvPr id="32" name="Rectangle 37"/>
          <p:cNvSpPr>
            <a:spLocks noGrp="1"/>
          </p:cNvSpPr>
          <p:nvPr>
            <p:ph type="body" sz="quarter" idx="13" hasCustomPrompt="1"/>
          </p:nvPr>
        </p:nvSpPr>
        <p:spPr>
          <a:xfrm>
            <a:off x="1540957" y="2652057"/>
            <a:ext cx="2859219" cy="560295"/>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nSpc>
                <a:spcPct val="90000"/>
              </a:lnSpc>
              <a:spcBef>
                <a:spcPts val="0"/>
              </a:spcBef>
              <a:buFontTx/>
              <a:buNone/>
              <a:defRPr sz="1400" b="0">
                <a:solidFill>
                  <a:schemeClr val="tx2"/>
                </a:solidFill>
              </a:defRPr>
            </a:lvl1pPr>
            <a:extLst/>
          </a:lstStyle>
          <a:p>
            <a:pPr lvl="0"/>
            <a:r>
              <a:rPr lang="en-GB" noProof="0" dirty="0" smtClean="0"/>
              <a:t>Description</a:t>
            </a:r>
            <a:endParaRPr lang="en-GB" noProof="0" dirty="0"/>
          </a:p>
        </p:txBody>
      </p:sp>
      <p:sp>
        <p:nvSpPr>
          <p:cNvPr id="52" name="TextBox 51"/>
          <p:cNvSpPr txBox="1"/>
          <p:nvPr userDrawn="1"/>
        </p:nvSpPr>
        <p:spPr>
          <a:xfrm>
            <a:off x="558800" y="548640"/>
            <a:ext cx="6022788" cy="711200"/>
          </a:xfrm>
          <a:prstGeom prst="rect">
            <a:avLst/>
          </a:prstGeom>
          <a:noFill/>
        </p:spPr>
        <p:txBody>
          <a:bodyPr wrap="none" rtlCol="0">
            <a:noAutofit/>
          </a:bodyPr>
          <a:lstStyle/>
          <a:p>
            <a:r>
              <a:rPr lang="en-GB" sz="3600" dirty="0" smtClean="0">
                <a:solidFill>
                  <a:srgbClr val="00778B"/>
                </a:solidFill>
                <a:latin typeface="Century Gothic"/>
                <a:cs typeface="Arial"/>
              </a:rPr>
              <a:t>Contents</a:t>
            </a:r>
            <a:endParaRPr lang="en-GB" sz="3600" dirty="0">
              <a:solidFill>
                <a:srgbClr val="00778B"/>
              </a:solidFill>
              <a:latin typeface="Century Gothic"/>
              <a:cs typeface="Arial"/>
            </a:endParaRPr>
          </a:p>
        </p:txBody>
      </p:sp>
      <p:sp>
        <p:nvSpPr>
          <p:cNvPr id="25" name="Rectangle 37"/>
          <p:cNvSpPr>
            <a:spLocks noGrp="1"/>
          </p:cNvSpPr>
          <p:nvPr>
            <p:ph type="body" sz="quarter" idx="35" hasCustomPrompt="1"/>
          </p:nvPr>
        </p:nvSpPr>
        <p:spPr>
          <a:xfrm>
            <a:off x="1540957" y="3358474"/>
            <a:ext cx="2859219" cy="560295"/>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nSpc>
                <a:spcPct val="90000"/>
              </a:lnSpc>
              <a:spcBef>
                <a:spcPts val="0"/>
              </a:spcBef>
              <a:buFontTx/>
              <a:buNone/>
              <a:defRPr sz="1400" b="0">
                <a:solidFill>
                  <a:schemeClr val="tx2"/>
                </a:solidFill>
              </a:defRPr>
            </a:lvl1pPr>
            <a:extLst/>
          </a:lstStyle>
          <a:p>
            <a:pPr lvl="0"/>
            <a:r>
              <a:rPr lang="en-GB" noProof="0" dirty="0" smtClean="0"/>
              <a:t>Description</a:t>
            </a:r>
            <a:endParaRPr lang="en-GB" noProof="0" dirty="0"/>
          </a:p>
        </p:txBody>
      </p:sp>
      <p:sp>
        <p:nvSpPr>
          <p:cNvPr id="27" name="Rectangle 37"/>
          <p:cNvSpPr>
            <a:spLocks noGrp="1"/>
          </p:cNvSpPr>
          <p:nvPr>
            <p:ph type="body" sz="quarter" idx="37" hasCustomPrompt="1"/>
          </p:nvPr>
        </p:nvSpPr>
        <p:spPr>
          <a:xfrm>
            <a:off x="1540957" y="4064891"/>
            <a:ext cx="2859219" cy="560295"/>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nSpc>
                <a:spcPct val="90000"/>
              </a:lnSpc>
              <a:spcBef>
                <a:spcPts val="0"/>
              </a:spcBef>
              <a:buFontTx/>
              <a:buNone/>
              <a:defRPr sz="1400" b="0">
                <a:solidFill>
                  <a:schemeClr val="tx2"/>
                </a:solidFill>
              </a:defRPr>
            </a:lvl1pPr>
            <a:extLst/>
          </a:lstStyle>
          <a:p>
            <a:pPr lvl="0"/>
            <a:r>
              <a:rPr lang="en-GB" noProof="0" dirty="0" smtClean="0"/>
              <a:t>Description</a:t>
            </a:r>
            <a:endParaRPr lang="en-GB" noProof="0" dirty="0"/>
          </a:p>
        </p:txBody>
      </p:sp>
      <p:sp>
        <p:nvSpPr>
          <p:cNvPr id="54" name="Rectangle 37"/>
          <p:cNvSpPr>
            <a:spLocks noGrp="1"/>
          </p:cNvSpPr>
          <p:nvPr>
            <p:ph type="body" sz="quarter" idx="41"/>
          </p:nvPr>
        </p:nvSpPr>
        <p:spPr>
          <a:xfrm>
            <a:off x="5700468" y="4043784"/>
            <a:ext cx="2859219" cy="560295"/>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nSpc>
                <a:spcPct val="90000"/>
              </a:lnSpc>
              <a:spcBef>
                <a:spcPts val="0"/>
              </a:spcBef>
              <a:buFontTx/>
              <a:buNone/>
              <a:defRPr sz="1400" b="0">
                <a:solidFill>
                  <a:schemeClr val="tx2"/>
                </a:solidFill>
              </a:defRPr>
            </a:lvl1pPr>
            <a:extLst/>
          </a:lstStyle>
          <a:p>
            <a:pPr lvl="0"/>
            <a:endParaRPr lang="en-GB" noProof="0" dirty="0"/>
          </a:p>
        </p:txBody>
      </p:sp>
      <p:sp>
        <p:nvSpPr>
          <p:cNvPr id="66" name="Rectangle 37"/>
          <p:cNvSpPr>
            <a:spLocks noGrp="1"/>
          </p:cNvSpPr>
          <p:nvPr>
            <p:ph type="body" sz="quarter" idx="43" hasCustomPrompt="1"/>
          </p:nvPr>
        </p:nvSpPr>
        <p:spPr>
          <a:xfrm>
            <a:off x="5724128" y="2652057"/>
            <a:ext cx="2859219" cy="560295"/>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nSpc>
                <a:spcPct val="90000"/>
              </a:lnSpc>
              <a:spcBef>
                <a:spcPts val="0"/>
              </a:spcBef>
              <a:buFontTx/>
              <a:buNone/>
              <a:defRPr sz="1400" b="0">
                <a:solidFill>
                  <a:schemeClr val="tx2"/>
                </a:solidFill>
              </a:defRPr>
            </a:lvl1pPr>
            <a:extLst/>
          </a:lstStyle>
          <a:p>
            <a:pPr lvl="0"/>
            <a:r>
              <a:rPr lang="en-GB" noProof="0" dirty="0" smtClean="0"/>
              <a:t>Description</a:t>
            </a:r>
            <a:endParaRPr lang="en-GB" noProof="0" dirty="0"/>
          </a:p>
        </p:txBody>
      </p:sp>
      <p:sp>
        <p:nvSpPr>
          <p:cNvPr id="68" name="Rectangle 37"/>
          <p:cNvSpPr>
            <a:spLocks noGrp="1"/>
          </p:cNvSpPr>
          <p:nvPr>
            <p:ph type="body" sz="quarter" idx="45" hasCustomPrompt="1"/>
          </p:nvPr>
        </p:nvSpPr>
        <p:spPr>
          <a:xfrm>
            <a:off x="5724128" y="3358474"/>
            <a:ext cx="2859219" cy="560295"/>
          </a:xfrm>
          <a:solidFill>
            <a:schemeClr val="bg1"/>
          </a:solidFill>
          <a:ln w="38100" cmpd="sng">
            <a:solidFill>
              <a:schemeClr val="bg1"/>
            </a:solidFill>
          </a:ln>
        </p:spPr>
        <p:style>
          <a:lnRef idx="2">
            <a:schemeClr val="accent1"/>
          </a:lnRef>
          <a:fillRef idx="1">
            <a:schemeClr val="lt1"/>
          </a:fillRef>
          <a:effectRef idx="0">
            <a:schemeClr val="accent1"/>
          </a:effectRef>
          <a:fontRef idx="none"/>
        </p:style>
        <p:txBody>
          <a:bodyPr wrap="square" rIns="72000" anchor="ctr">
            <a:noAutofit/>
          </a:bodyPr>
          <a:lstStyle>
            <a:lvl1pPr marL="0" indent="0">
              <a:lnSpc>
                <a:spcPct val="90000"/>
              </a:lnSpc>
              <a:spcBef>
                <a:spcPts val="0"/>
              </a:spcBef>
              <a:buFontTx/>
              <a:buNone/>
              <a:defRPr sz="1400" b="0">
                <a:solidFill>
                  <a:schemeClr val="tx2"/>
                </a:solidFill>
              </a:defRPr>
            </a:lvl1pPr>
            <a:extLst/>
          </a:lstStyle>
          <a:p>
            <a:pPr lvl="0"/>
            <a:r>
              <a:rPr lang="en-GB" noProof="0" dirty="0" smtClean="0"/>
              <a:t>Description</a:t>
            </a:r>
            <a:endParaRPr lang="en-GB" noProof="0" dirty="0"/>
          </a:p>
        </p:txBody>
      </p:sp>
      <p:sp>
        <p:nvSpPr>
          <p:cNvPr id="85" name="TextBox 84"/>
          <p:cNvSpPr txBox="1"/>
          <p:nvPr userDrawn="1"/>
        </p:nvSpPr>
        <p:spPr>
          <a:xfrm>
            <a:off x="560294" y="2652519"/>
            <a:ext cx="859118" cy="559833"/>
          </a:xfrm>
          <a:prstGeom prst="rect">
            <a:avLst/>
          </a:prstGeom>
          <a:solidFill>
            <a:srgbClr val="B8D3E1"/>
          </a:solidFill>
          <a:ln w="38100" cmpd="sng">
            <a:solidFill>
              <a:srgbClr val="B8D3E1"/>
            </a:solidFill>
          </a:ln>
          <a:effectLst/>
        </p:spPr>
        <p:style>
          <a:lnRef idx="2">
            <a:schemeClr val="accent1"/>
          </a:lnRef>
          <a:fillRef idx="1">
            <a:schemeClr val="lt1"/>
          </a:fillRef>
          <a:effectRef idx="0">
            <a:schemeClr val="accent1"/>
          </a:effectRef>
          <a:fontRef idx="none"/>
        </p:style>
        <p:txBody>
          <a:bodyPr vert="horz" wrap="square" lIns="91440" tIns="45720" rIns="72000" bIns="45720" numCol="1" anchor="ctr" anchorCtr="0" compatLnSpc="1">
            <a:prstTxWarp prst="textNoShape">
              <a:avLst/>
            </a:prstTxWarp>
            <a:noAutofit/>
          </a:bodyPr>
          <a:lstStyle>
            <a:lvl1pPr marL="0" lvl="0" indent="0" algn="r" eaLnBrk="0" hangingPunct="0">
              <a:spcBef>
                <a:spcPts val="1000"/>
              </a:spcBef>
              <a:buSzPct val="145000"/>
              <a:buFontTx/>
              <a:buNone/>
              <a:defRPr sz="4000" b="0" baseline="0">
                <a:solidFill>
                  <a:srgbClr val="03253A"/>
                </a:solidFill>
                <a:latin typeface="+mn-lt"/>
                <a:cs typeface="Effra Light"/>
              </a:defRPr>
            </a:lvl1pPr>
            <a:lvl2pPr marL="539750" indent="-269875" eaLnBrk="0" hangingPunct="0">
              <a:spcBef>
                <a:spcPts val="1000"/>
              </a:spcBef>
              <a:buSzPct val="145000"/>
              <a:buFont typeface="Arial"/>
              <a:buChar char="•"/>
              <a:defRPr sz="1600">
                <a:solidFill>
                  <a:schemeClr val="tx2"/>
                </a:solidFill>
                <a:latin typeface="+mn-lt"/>
                <a:cs typeface="Effra Light"/>
              </a:defRPr>
            </a:lvl2pPr>
            <a:lvl3pPr marL="809625" indent="-269875" eaLnBrk="0" hangingPunct="0">
              <a:spcBef>
                <a:spcPts val="1000"/>
              </a:spcBef>
              <a:buSzPct val="145000"/>
              <a:buFont typeface="Arial"/>
              <a:buChar char="•"/>
              <a:defRPr sz="1400" i="1">
                <a:solidFill>
                  <a:schemeClr val="accent3"/>
                </a:solidFill>
                <a:latin typeface="+mn-lt"/>
                <a:cs typeface="Effra Light"/>
              </a:defRPr>
            </a:lvl3pPr>
            <a:lvl4pPr marL="1600200" indent="-228600" eaLnBrk="0" hangingPunct="0">
              <a:spcBef>
                <a:spcPct val="20000"/>
              </a:spcBef>
              <a:buChar char="–"/>
              <a:defRPr sz="1400">
                <a:solidFill>
                  <a:srgbClr val="02253A"/>
                </a:solidFill>
                <a:latin typeface="Arial"/>
                <a:cs typeface="Arial"/>
              </a:defRPr>
            </a:lvl4pPr>
            <a:lvl5pPr marL="2057400" indent="-228600" eaLnBrk="0" hangingPunct="0">
              <a:spcBef>
                <a:spcPct val="20000"/>
              </a:spcBef>
              <a:buChar char="»"/>
              <a:defRPr sz="1400">
                <a:solidFill>
                  <a:srgbClr val="02253A"/>
                </a:solidFill>
                <a:latin typeface="Arial"/>
                <a:cs typeface="Arial"/>
              </a:defRPr>
            </a:lvl5pPr>
            <a:lvl6pPr marL="2514600" indent="-228600" fontAlgn="base">
              <a:spcBef>
                <a:spcPct val="20000"/>
              </a:spcBef>
              <a:spcAft>
                <a:spcPct val="0"/>
              </a:spcAft>
              <a:buChar char="»"/>
              <a:defRPr sz="1400">
                <a:solidFill>
                  <a:srgbClr val="02253A"/>
                </a:solidFill>
                <a:latin typeface="+mn-lt"/>
              </a:defRPr>
            </a:lvl6pPr>
            <a:lvl7pPr marL="2971800" indent="-228600" fontAlgn="base">
              <a:spcBef>
                <a:spcPct val="20000"/>
              </a:spcBef>
              <a:spcAft>
                <a:spcPct val="0"/>
              </a:spcAft>
              <a:buChar char="»"/>
              <a:defRPr sz="1400">
                <a:solidFill>
                  <a:srgbClr val="02253A"/>
                </a:solidFill>
                <a:latin typeface="+mn-lt"/>
              </a:defRPr>
            </a:lvl7pPr>
            <a:lvl8pPr marL="3429000" indent="-228600" fontAlgn="base">
              <a:spcBef>
                <a:spcPct val="20000"/>
              </a:spcBef>
              <a:spcAft>
                <a:spcPct val="0"/>
              </a:spcAft>
              <a:buChar char="»"/>
              <a:defRPr sz="1400">
                <a:solidFill>
                  <a:srgbClr val="02253A"/>
                </a:solidFill>
                <a:latin typeface="+mn-lt"/>
              </a:defRPr>
            </a:lvl8pPr>
            <a:lvl9pPr marL="3886200" indent="-228600" fontAlgn="base">
              <a:spcBef>
                <a:spcPct val="20000"/>
              </a:spcBef>
              <a:spcAft>
                <a:spcPct val="0"/>
              </a:spcAft>
              <a:buChar char="»"/>
              <a:defRPr sz="1400">
                <a:solidFill>
                  <a:srgbClr val="02253A"/>
                </a:solidFill>
                <a:latin typeface="+mn-lt"/>
              </a:defRPr>
            </a:lvl9pPr>
          </a:lstStyle>
          <a:p>
            <a:r>
              <a:rPr lang="en-GB" dirty="0" smtClean="0">
                <a:solidFill>
                  <a:srgbClr val="00778B"/>
                </a:solidFill>
              </a:rPr>
              <a:t>01</a:t>
            </a:r>
            <a:endParaRPr lang="en-GB" dirty="0">
              <a:solidFill>
                <a:srgbClr val="00778B"/>
              </a:solidFill>
            </a:endParaRPr>
          </a:p>
        </p:txBody>
      </p:sp>
      <p:sp>
        <p:nvSpPr>
          <p:cNvPr id="86" name="TextBox 85"/>
          <p:cNvSpPr txBox="1"/>
          <p:nvPr userDrawn="1"/>
        </p:nvSpPr>
        <p:spPr>
          <a:xfrm>
            <a:off x="560294" y="3358936"/>
            <a:ext cx="859118" cy="559833"/>
          </a:xfrm>
          <a:prstGeom prst="rect">
            <a:avLst/>
          </a:prstGeom>
          <a:solidFill>
            <a:srgbClr val="B8D3E1"/>
          </a:solidFill>
          <a:ln w="38100" cmpd="sng">
            <a:solidFill>
              <a:srgbClr val="B8D3E1"/>
            </a:solidFill>
          </a:ln>
          <a:effectLst/>
        </p:spPr>
        <p:style>
          <a:lnRef idx="2">
            <a:schemeClr val="accent1"/>
          </a:lnRef>
          <a:fillRef idx="1">
            <a:schemeClr val="lt1"/>
          </a:fillRef>
          <a:effectRef idx="0">
            <a:schemeClr val="accent1"/>
          </a:effectRef>
          <a:fontRef idx="none"/>
        </p:style>
        <p:txBody>
          <a:bodyPr vert="horz" wrap="square" lIns="91440" tIns="45720" rIns="72000" bIns="45720" numCol="1" anchor="ctr" anchorCtr="0" compatLnSpc="1">
            <a:prstTxWarp prst="textNoShape">
              <a:avLst/>
            </a:prstTxWarp>
            <a:noAutofit/>
          </a:bodyPr>
          <a:lstStyle>
            <a:lvl1pPr marL="0" lvl="0" indent="0" algn="r" eaLnBrk="0" hangingPunct="0">
              <a:spcBef>
                <a:spcPts val="1000"/>
              </a:spcBef>
              <a:buSzPct val="145000"/>
              <a:buFontTx/>
              <a:buNone/>
              <a:defRPr sz="4000" b="0" baseline="0">
                <a:solidFill>
                  <a:srgbClr val="03253A"/>
                </a:solidFill>
                <a:latin typeface="+mn-lt"/>
                <a:cs typeface="Effra Light"/>
              </a:defRPr>
            </a:lvl1pPr>
            <a:lvl2pPr marL="539750" indent="-269875" eaLnBrk="0" hangingPunct="0">
              <a:spcBef>
                <a:spcPts val="1000"/>
              </a:spcBef>
              <a:buSzPct val="145000"/>
              <a:buFont typeface="Arial"/>
              <a:buChar char="•"/>
              <a:defRPr sz="1600">
                <a:solidFill>
                  <a:schemeClr val="tx2"/>
                </a:solidFill>
                <a:latin typeface="+mn-lt"/>
                <a:cs typeface="Effra Light"/>
              </a:defRPr>
            </a:lvl2pPr>
            <a:lvl3pPr marL="809625" indent="-269875" eaLnBrk="0" hangingPunct="0">
              <a:spcBef>
                <a:spcPts val="1000"/>
              </a:spcBef>
              <a:buSzPct val="145000"/>
              <a:buFont typeface="Arial"/>
              <a:buChar char="•"/>
              <a:defRPr sz="1400" i="1">
                <a:solidFill>
                  <a:schemeClr val="accent3"/>
                </a:solidFill>
                <a:latin typeface="+mn-lt"/>
                <a:cs typeface="Effra Light"/>
              </a:defRPr>
            </a:lvl3pPr>
            <a:lvl4pPr marL="1600200" indent="-228600" eaLnBrk="0" hangingPunct="0">
              <a:spcBef>
                <a:spcPct val="20000"/>
              </a:spcBef>
              <a:buChar char="–"/>
              <a:defRPr sz="1400">
                <a:solidFill>
                  <a:srgbClr val="02253A"/>
                </a:solidFill>
                <a:latin typeface="Arial"/>
                <a:cs typeface="Arial"/>
              </a:defRPr>
            </a:lvl4pPr>
            <a:lvl5pPr marL="2057400" indent="-228600" eaLnBrk="0" hangingPunct="0">
              <a:spcBef>
                <a:spcPct val="20000"/>
              </a:spcBef>
              <a:buChar char="»"/>
              <a:defRPr sz="1400">
                <a:solidFill>
                  <a:srgbClr val="02253A"/>
                </a:solidFill>
                <a:latin typeface="Arial"/>
                <a:cs typeface="Arial"/>
              </a:defRPr>
            </a:lvl5pPr>
            <a:lvl6pPr marL="2514600" indent="-228600" fontAlgn="base">
              <a:spcBef>
                <a:spcPct val="20000"/>
              </a:spcBef>
              <a:spcAft>
                <a:spcPct val="0"/>
              </a:spcAft>
              <a:buChar char="»"/>
              <a:defRPr sz="1400">
                <a:solidFill>
                  <a:srgbClr val="02253A"/>
                </a:solidFill>
                <a:latin typeface="+mn-lt"/>
              </a:defRPr>
            </a:lvl6pPr>
            <a:lvl7pPr marL="2971800" indent="-228600" fontAlgn="base">
              <a:spcBef>
                <a:spcPct val="20000"/>
              </a:spcBef>
              <a:spcAft>
                <a:spcPct val="0"/>
              </a:spcAft>
              <a:buChar char="»"/>
              <a:defRPr sz="1400">
                <a:solidFill>
                  <a:srgbClr val="02253A"/>
                </a:solidFill>
                <a:latin typeface="+mn-lt"/>
              </a:defRPr>
            </a:lvl7pPr>
            <a:lvl8pPr marL="3429000" indent="-228600" fontAlgn="base">
              <a:spcBef>
                <a:spcPct val="20000"/>
              </a:spcBef>
              <a:spcAft>
                <a:spcPct val="0"/>
              </a:spcAft>
              <a:buChar char="»"/>
              <a:defRPr sz="1400">
                <a:solidFill>
                  <a:srgbClr val="02253A"/>
                </a:solidFill>
                <a:latin typeface="+mn-lt"/>
              </a:defRPr>
            </a:lvl8pPr>
            <a:lvl9pPr marL="3886200" indent="-228600" fontAlgn="base">
              <a:spcBef>
                <a:spcPct val="20000"/>
              </a:spcBef>
              <a:spcAft>
                <a:spcPct val="0"/>
              </a:spcAft>
              <a:buChar char="»"/>
              <a:defRPr sz="1400">
                <a:solidFill>
                  <a:srgbClr val="02253A"/>
                </a:solidFill>
                <a:latin typeface="+mn-lt"/>
              </a:defRPr>
            </a:lvl9pPr>
          </a:lstStyle>
          <a:p>
            <a:r>
              <a:rPr lang="en-GB" dirty="0" smtClean="0">
                <a:solidFill>
                  <a:srgbClr val="00778B"/>
                </a:solidFill>
              </a:rPr>
              <a:t>02</a:t>
            </a:r>
            <a:endParaRPr lang="en-GB" dirty="0">
              <a:solidFill>
                <a:srgbClr val="00778B"/>
              </a:solidFill>
            </a:endParaRPr>
          </a:p>
        </p:txBody>
      </p:sp>
      <p:sp>
        <p:nvSpPr>
          <p:cNvPr id="87" name="TextBox 86"/>
          <p:cNvSpPr txBox="1"/>
          <p:nvPr userDrawn="1"/>
        </p:nvSpPr>
        <p:spPr>
          <a:xfrm>
            <a:off x="560294" y="4065353"/>
            <a:ext cx="859118" cy="559833"/>
          </a:xfrm>
          <a:prstGeom prst="rect">
            <a:avLst/>
          </a:prstGeom>
          <a:solidFill>
            <a:srgbClr val="B8D3E1"/>
          </a:solidFill>
          <a:ln w="38100" cmpd="sng">
            <a:solidFill>
              <a:srgbClr val="B8D3E1"/>
            </a:solidFill>
          </a:ln>
          <a:effectLst/>
        </p:spPr>
        <p:style>
          <a:lnRef idx="2">
            <a:schemeClr val="accent1"/>
          </a:lnRef>
          <a:fillRef idx="1">
            <a:schemeClr val="lt1"/>
          </a:fillRef>
          <a:effectRef idx="0">
            <a:schemeClr val="accent1"/>
          </a:effectRef>
          <a:fontRef idx="none"/>
        </p:style>
        <p:txBody>
          <a:bodyPr vert="horz" wrap="square" lIns="91440" tIns="45720" rIns="72000" bIns="45720" numCol="1" anchor="ctr" anchorCtr="0" compatLnSpc="1">
            <a:prstTxWarp prst="textNoShape">
              <a:avLst/>
            </a:prstTxWarp>
            <a:noAutofit/>
          </a:bodyPr>
          <a:lstStyle>
            <a:lvl1pPr marL="0" lvl="0" indent="0" algn="r" eaLnBrk="0" hangingPunct="0">
              <a:spcBef>
                <a:spcPts val="1000"/>
              </a:spcBef>
              <a:buSzPct val="145000"/>
              <a:buFontTx/>
              <a:buNone/>
              <a:defRPr sz="4000" b="0" baseline="0">
                <a:solidFill>
                  <a:srgbClr val="03253A"/>
                </a:solidFill>
                <a:latin typeface="+mn-lt"/>
                <a:cs typeface="Effra Light"/>
              </a:defRPr>
            </a:lvl1pPr>
            <a:lvl2pPr marL="539750" indent="-269875" eaLnBrk="0" hangingPunct="0">
              <a:spcBef>
                <a:spcPts val="1000"/>
              </a:spcBef>
              <a:buSzPct val="145000"/>
              <a:buFont typeface="Arial"/>
              <a:buChar char="•"/>
              <a:defRPr sz="1600">
                <a:solidFill>
                  <a:schemeClr val="tx2"/>
                </a:solidFill>
                <a:latin typeface="+mn-lt"/>
                <a:cs typeface="Effra Light"/>
              </a:defRPr>
            </a:lvl2pPr>
            <a:lvl3pPr marL="809625" indent="-269875" eaLnBrk="0" hangingPunct="0">
              <a:spcBef>
                <a:spcPts val="1000"/>
              </a:spcBef>
              <a:buSzPct val="145000"/>
              <a:buFont typeface="Arial"/>
              <a:buChar char="•"/>
              <a:defRPr sz="1400" i="1">
                <a:solidFill>
                  <a:schemeClr val="accent3"/>
                </a:solidFill>
                <a:latin typeface="+mn-lt"/>
                <a:cs typeface="Effra Light"/>
              </a:defRPr>
            </a:lvl3pPr>
            <a:lvl4pPr marL="1600200" indent="-228600" eaLnBrk="0" hangingPunct="0">
              <a:spcBef>
                <a:spcPct val="20000"/>
              </a:spcBef>
              <a:buChar char="–"/>
              <a:defRPr sz="1400">
                <a:solidFill>
                  <a:srgbClr val="02253A"/>
                </a:solidFill>
                <a:latin typeface="Arial"/>
                <a:cs typeface="Arial"/>
              </a:defRPr>
            </a:lvl4pPr>
            <a:lvl5pPr marL="2057400" indent="-228600" eaLnBrk="0" hangingPunct="0">
              <a:spcBef>
                <a:spcPct val="20000"/>
              </a:spcBef>
              <a:buChar char="»"/>
              <a:defRPr sz="1400">
                <a:solidFill>
                  <a:srgbClr val="02253A"/>
                </a:solidFill>
                <a:latin typeface="Arial"/>
                <a:cs typeface="Arial"/>
              </a:defRPr>
            </a:lvl5pPr>
            <a:lvl6pPr marL="2514600" indent="-228600" fontAlgn="base">
              <a:spcBef>
                <a:spcPct val="20000"/>
              </a:spcBef>
              <a:spcAft>
                <a:spcPct val="0"/>
              </a:spcAft>
              <a:buChar char="»"/>
              <a:defRPr sz="1400">
                <a:solidFill>
                  <a:srgbClr val="02253A"/>
                </a:solidFill>
                <a:latin typeface="+mn-lt"/>
              </a:defRPr>
            </a:lvl6pPr>
            <a:lvl7pPr marL="2971800" indent="-228600" fontAlgn="base">
              <a:spcBef>
                <a:spcPct val="20000"/>
              </a:spcBef>
              <a:spcAft>
                <a:spcPct val="0"/>
              </a:spcAft>
              <a:buChar char="»"/>
              <a:defRPr sz="1400">
                <a:solidFill>
                  <a:srgbClr val="02253A"/>
                </a:solidFill>
                <a:latin typeface="+mn-lt"/>
              </a:defRPr>
            </a:lvl7pPr>
            <a:lvl8pPr marL="3429000" indent="-228600" fontAlgn="base">
              <a:spcBef>
                <a:spcPct val="20000"/>
              </a:spcBef>
              <a:spcAft>
                <a:spcPct val="0"/>
              </a:spcAft>
              <a:buChar char="»"/>
              <a:defRPr sz="1400">
                <a:solidFill>
                  <a:srgbClr val="02253A"/>
                </a:solidFill>
                <a:latin typeface="+mn-lt"/>
              </a:defRPr>
            </a:lvl8pPr>
            <a:lvl9pPr marL="3886200" indent="-228600" fontAlgn="base">
              <a:spcBef>
                <a:spcPct val="20000"/>
              </a:spcBef>
              <a:spcAft>
                <a:spcPct val="0"/>
              </a:spcAft>
              <a:buChar char="»"/>
              <a:defRPr sz="1400">
                <a:solidFill>
                  <a:srgbClr val="02253A"/>
                </a:solidFill>
                <a:latin typeface="+mn-lt"/>
              </a:defRPr>
            </a:lvl9pPr>
          </a:lstStyle>
          <a:p>
            <a:r>
              <a:rPr lang="en-GB" dirty="0" smtClean="0">
                <a:solidFill>
                  <a:srgbClr val="00778B"/>
                </a:solidFill>
              </a:rPr>
              <a:t>03</a:t>
            </a:r>
            <a:endParaRPr lang="en-GB" dirty="0">
              <a:solidFill>
                <a:srgbClr val="00778B"/>
              </a:solidFill>
            </a:endParaRPr>
          </a:p>
        </p:txBody>
      </p:sp>
      <p:sp>
        <p:nvSpPr>
          <p:cNvPr id="88" name="TextBox 87"/>
          <p:cNvSpPr txBox="1"/>
          <p:nvPr userDrawn="1"/>
        </p:nvSpPr>
        <p:spPr>
          <a:xfrm>
            <a:off x="4743926" y="3358935"/>
            <a:ext cx="859118" cy="559833"/>
          </a:xfrm>
          <a:prstGeom prst="rect">
            <a:avLst/>
          </a:prstGeom>
          <a:solidFill>
            <a:srgbClr val="B8D3E1"/>
          </a:solidFill>
          <a:ln w="38100" cmpd="sng">
            <a:solidFill>
              <a:srgbClr val="B8D3E1"/>
            </a:solidFill>
          </a:ln>
          <a:effectLst/>
        </p:spPr>
        <p:style>
          <a:lnRef idx="2">
            <a:schemeClr val="accent1"/>
          </a:lnRef>
          <a:fillRef idx="1">
            <a:schemeClr val="lt1"/>
          </a:fillRef>
          <a:effectRef idx="0">
            <a:schemeClr val="accent1"/>
          </a:effectRef>
          <a:fontRef idx="none"/>
        </p:style>
        <p:txBody>
          <a:bodyPr vert="horz" wrap="square" lIns="91440" tIns="45720" rIns="72000" bIns="45720" numCol="1" anchor="ctr" anchorCtr="0" compatLnSpc="1">
            <a:prstTxWarp prst="textNoShape">
              <a:avLst/>
            </a:prstTxWarp>
            <a:noAutofit/>
          </a:bodyPr>
          <a:lstStyle>
            <a:lvl1pPr marL="0" lvl="0" indent="0" algn="r" eaLnBrk="0" hangingPunct="0">
              <a:spcBef>
                <a:spcPts val="1000"/>
              </a:spcBef>
              <a:buSzPct val="145000"/>
              <a:buFontTx/>
              <a:buNone/>
              <a:defRPr sz="4000" b="0" baseline="0">
                <a:solidFill>
                  <a:srgbClr val="03253A"/>
                </a:solidFill>
                <a:latin typeface="+mn-lt"/>
                <a:cs typeface="Effra Light"/>
              </a:defRPr>
            </a:lvl1pPr>
            <a:lvl2pPr marL="539750" indent="-269875" eaLnBrk="0" hangingPunct="0">
              <a:spcBef>
                <a:spcPts val="1000"/>
              </a:spcBef>
              <a:buSzPct val="145000"/>
              <a:buFont typeface="Arial"/>
              <a:buChar char="•"/>
              <a:defRPr sz="1600">
                <a:solidFill>
                  <a:schemeClr val="tx2"/>
                </a:solidFill>
                <a:latin typeface="+mn-lt"/>
                <a:cs typeface="Effra Light"/>
              </a:defRPr>
            </a:lvl2pPr>
            <a:lvl3pPr marL="809625" indent="-269875" eaLnBrk="0" hangingPunct="0">
              <a:spcBef>
                <a:spcPts val="1000"/>
              </a:spcBef>
              <a:buSzPct val="145000"/>
              <a:buFont typeface="Arial"/>
              <a:buChar char="•"/>
              <a:defRPr sz="1400" i="1">
                <a:solidFill>
                  <a:schemeClr val="accent3"/>
                </a:solidFill>
                <a:latin typeface="+mn-lt"/>
                <a:cs typeface="Effra Light"/>
              </a:defRPr>
            </a:lvl3pPr>
            <a:lvl4pPr marL="1600200" indent="-228600" eaLnBrk="0" hangingPunct="0">
              <a:spcBef>
                <a:spcPct val="20000"/>
              </a:spcBef>
              <a:buChar char="–"/>
              <a:defRPr sz="1400">
                <a:solidFill>
                  <a:srgbClr val="02253A"/>
                </a:solidFill>
                <a:latin typeface="Arial"/>
                <a:cs typeface="Arial"/>
              </a:defRPr>
            </a:lvl4pPr>
            <a:lvl5pPr marL="2057400" indent="-228600" eaLnBrk="0" hangingPunct="0">
              <a:spcBef>
                <a:spcPct val="20000"/>
              </a:spcBef>
              <a:buChar char="»"/>
              <a:defRPr sz="1400">
                <a:solidFill>
                  <a:srgbClr val="02253A"/>
                </a:solidFill>
                <a:latin typeface="Arial"/>
                <a:cs typeface="Arial"/>
              </a:defRPr>
            </a:lvl5pPr>
            <a:lvl6pPr marL="2514600" indent="-228600" fontAlgn="base">
              <a:spcBef>
                <a:spcPct val="20000"/>
              </a:spcBef>
              <a:spcAft>
                <a:spcPct val="0"/>
              </a:spcAft>
              <a:buChar char="»"/>
              <a:defRPr sz="1400">
                <a:solidFill>
                  <a:srgbClr val="02253A"/>
                </a:solidFill>
                <a:latin typeface="+mn-lt"/>
              </a:defRPr>
            </a:lvl6pPr>
            <a:lvl7pPr marL="2971800" indent="-228600" fontAlgn="base">
              <a:spcBef>
                <a:spcPct val="20000"/>
              </a:spcBef>
              <a:spcAft>
                <a:spcPct val="0"/>
              </a:spcAft>
              <a:buChar char="»"/>
              <a:defRPr sz="1400">
                <a:solidFill>
                  <a:srgbClr val="02253A"/>
                </a:solidFill>
                <a:latin typeface="+mn-lt"/>
              </a:defRPr>
            </a:lvl7pPr>
            <a:lvl8pPr marL="3429000" indent="-228600" fontAlgn="base">
              <a:spcBef>
                <a:spcPct val="20000"/>
              </a:spcBef>
              <a:spcAft>
                <a:spcPct val="0"/>
              </a:spcAft>
              <a:buChar char="»"/>
              <a:defRPr sz="1400">
                <a:solidFill>
                  <a:srgbClr val="02253A"/>
                </a:solidFill>
                <a:latin typeface="+mn-lt"/>
              </a:defRPr>
            </a:lvl8pPr>
            <a:lvl9pPr marL="3886200" indent="-228600" fontAlgn="base">
              <a:spcBef>
                <a:spcPct val="20000"/>
              </a:spcBef>
              <a:spcAft>
                <a:spcPct val="0"/>
              </a:spcAft>
              <a:buChar char="»"/>
              <a:defRPr sz="1400">
                <a:solidFill>
                  <a:srgbClr val="02253A"/>
                </a:solidFill>
                <a:latin typeface="+mn-lt"/>
              </a:defRPr>
            </a:lvl9pPr>
          </a:lstStyle>
          <a:p>
            <a:r>
              <a:rPr lang="en-GB" dirty="0" smtClean="0">
                <a:solidFill>
                  <a:srgbClr val="00778B"/>
                </a:solidFill>
              </a:rPr>
              <a:t>05</a:t>
            </a:r>
            <a:endParaRPr lang="en-GB" dirty="0">
              <a:solidFill>
                <a:srgbClr val="00778B"/>
              </a:solidFill>
            </a:endParaRPr>
          </a:p>
        </p:txBody>
      </p:sp>
      <p:sp>
        <p:nvSpPr>
          <p:cNvPr id="90" name="TextBox 89"/>
          <p:cNvSpPr txBox="1"/>
          <p:nvPr userDrawn="1"/>
        </p:nvSpPr>
        <p:spPr>
          <a:xfrm>
            <a:off x="4743926" y="2652519"/>
            <a:ext cx="859118" cy="559833"/>
          </a:xfrm>
          <a:prstGeom prst="rect">
            <a:avLst/>
          </a:prstGeom>
          <a:solidFill>
            <a:srgbClr val="B8D3E1"/>
          </a:solidFill>
          <a:ln w="38100" cmpd="sng">
            <a:solidFill>
              <a:srgbClr val="B8D3E1"/>
            </a:solidFill>
          </a:ln>
          <a:effectLst/>
        </p:spPr>
        <p:style>
          <a:lnRef idx="2">
            <a:schemeClr val="accent1"/>
          </a:lnRef>
          <a:fillRef idx="1">
            <a:schemeClr val="lt1"/>
          </a:fillRef>
          <a:effectRef idx="0">
            <a:schemeClr val="accent1"/>
          </a:effectRef>
          <a:fontRef idx="none"/>
        </p:style>
        <p:txBody>
          <a:bodyPr vert="horz" wrap="square" lIns="91440" tIns="45720" rIns="72000" bIns="45720" numCol="1" anchor="ctr" anchorCtr="0" compatLnSpc="1">
            <a:prstTxWarp prst="textNoShape">
              <a:avLst/>
            </a:prstTxWarp>
            <a:noAutofit/>
          </a:bodyPr>
          <a:lstStyle>
            <a:lvl1pPr marL="0" lvl="0" indent="0" algn="r" eaLnBrk="0" hangingPunct="0">
              <a:spcBef>
                <a:spcPts val="1000"/>
              </a:spcBef>
              <a:buSzPct val="145000"/>
              <a:buFontTx/>
              <a:buNone/>
              <a:defRPr sz="4000" b="0" baseline="0">
                <a:solidFill>
                  <a:srgbClr val="03253A"/>
                </a:solidFill>
                <a:latin typeface="+mn-lt"/>
                <a:cs typeface="Effra Light"/>
              </a:defRPr>
            </a:lvl1pPr>
            <a:lvl2pPr marL="539750" indent="-269875" eaLnBrk="0" hangingPunct="0">
              <a:spcBef>
                <a:spcPts val="1000"/>
              </a:spcBef>
              <a:buSzPct val="145000"/>
              <a:buFont typeface="Arial"/>
              <a:buChar char="•"/>
              <a:defRPr sz="1600">
                <a:solidFill>
                  <a:schemeClr val="tx2"/>
                </a:solidFill>
                <a:latin typeface="+mn-lt"/>
                <a:cs typeface="Effra Light"/>
              </a:defRPr>
            </a:lvl2pPr>
            <a:lvl3pPr marL="809625" indent="-269875" eaLnBrk="0" hangingPunct="0">
              <a:spcBef>
                <a:spcPts val="1000"/>
              </a:spcBef>
              <a:buSzPct val="145000"/>
              <a:buFont typeface="Arial"/>
              <a:buChar char="•"/>
              <a:defRPr sz="1400" i="1">
                <a:solidFill>
                  <a:schemeClr val="accent3"/>
                </a:solidFill>
                <a:latin typeface="+mn-lt"/>
                <a:cs typeface="Effra Light"/>
              </a:defRPr>
            </a:lvl3pPr>
            <a:lvl4pPr marL="1600200" indent="-228600" eaLnBrk="0" hangingPunct="0">
              <a:spcBef>
                <a:spcPct val="20000"/>
              </a:spcBef>
              <a:buChar char="–"/>
              <a:defRPr sz="1400">
                <a:solidFill>
                  <a:srgbClr val="02253A"/>
                </a:solidFill>
                <a:latin typeface="Arial"/>
                <a:cs typeface="Arial"/>
              </a:defRPr>
            </a:lvl4pPr>
            <a:lvl5pPr marL="2057400" indent="-228600" eaLnBrk="0" hangingPunct="0">
              <a:spcBef>
                <a:spcPct val="20000"/>
              </a:spcBef>
              <a:buChar char="»"/>
              <a:defRPr sz="1400">
                <a:solidFill>
                  <a:srgbClr val="02253A"/>
                </a:solidFill>
                <a:latin typeface="Arial"/>
                <a:cs typeface="Arial"/>
              </a:defRPr>
            </a:lvl5pPr>
            <a:lvl6pPr marL="2514600" indent="-228600" fontAlgn="base">
              <a:spcBef>
                <a:spcPct val="20000"/>
              </a:spcBef>
              <a:spcAft>
                <a:spcPct val="0"/>
              </a:spcAft>
              <a:buChar char="»"/>
              <a:defRPr sz="1400">
                <a:solidFill>
                  <a:srgbClr val="02253A"/>
                </a:solidFill>
                <a:latin typeface="+mn-lt"/>
              </a:defRPr>
            </a:lvl6pPr>
            <a:lvl7pPr marL="2971800" indent="-228600" fontAlgn="base">
              <a:spcBef>
                <a:spcPct val="20000"/>
              </a:spcBef>
              <a:spcAft>
                <a:spcPct val="0"/>
              </a:spcAft>
              <a:buChar char="»"/>
              <a:defRPr sz="1400">
                <a:solidFill>
                  <a:srgbClr val="02253A"/>
                </a:solidFill>
                <a:latin typeface="+mn-lt"/>
              </a:defRPr>
            </a:lvl7pPr>
            <a:lvl8pPr marL="3429000" indent="-228600" fontAlgn="base">
              <a:spcBef>
                <a:spcPct val="20000"/>
              </a:spcBef>
              <a:spcAft>
                <a:spcPct val="0"/>
              </a:spcAft>
              <a:buChar char="»"/>
              <a:defRPr sz="1400">
                <a:solidFill>
                  <a:srgbClr val="02253A"/>
                </a:solidFill>
                <a:latin typeface="+mn-lt"/>
              </a:defRPr>
            </a:lvl8pPr>
            <a:lvl9pPr marL="3886200" indent="-228600" fontAlgn="base">
              <a:spcBef>
                <a:spcPct val="20000"/>
              </a:spcBef>
              <a:spcAft>
                <a:spcPct val="0"/>
              </a:spcAft>
              <a:buChar char="»"/>
              <a:defRPr sz="1400">
                <a:solidFill>
                  <a:srgbClr val="02253A"/>
                </a:solidFill>
                <a:latin typeface="+mn-lt"/>
              </a:defRPr>
            </a:lvl9pPr>
          </a:lstStyle>
          <a:p>
            <a:r>
              <a:rPr lang="en-GB" dirty="0" smtClean="0">
                <a:solidFill>
                  <a:srgbClr val="00778B"/>
                </a:solidFill>
              </a:rPr>
              <a:t>04</a:t>
            </a:r>
            <a:endParaRPr lang="en-GB" dirty="0">
              <a:solidFill>
                <a:srgbClr val="00778B"/>
              </a:solidFill>
            </a:endParaRPr>
          </a:p>
        </p:txBody>
      </p:sp>
      <p:sp>
        <p:nvSpPr>
          <p:cNvPr id="91" name="TextBox 90"/>
          <p:cNvSpPr txBox="1"/>
          <p:nvPr userDrawn="1"/>
        </p:nvSpPr>
        <p:spPr>
          <a:xfrm>
            <a:off x="4743926" y="4065353"/>
            <a:ext cx="859118" cy="559833"/>
          </a:xfrm>
          <a:prstGeom prst="rect">
            <a:avLst/>
          </a:prstGeom>
          <a:solidFill>
            <a:srgbClr val="B8D3E1"/>
          </a:solidFill>
          <a:ln w="38100" cmpd="sng">
            <a:solidFill>
              <a:srgbClr val="B8D3E1"/>
            </a:solidFill>
          </a:ln>
          <a:effectLst/>
        </p:spPr>
        <p:style>
          <a:lnRef idx="2">
            <a:schemeClr val="accent1"/>
          </a:lnRef>
          <a:fillRef idx="1">
            <a:schemeClr val="lt1"/>
          </a:fillRef>
          <a:effectRef idx="0">
            <a:schemeClr val="accent1"/>
          </a:effectRef>
          <a:fontRef idx="none"/>
        </p:style>
        <p:txBody>
          <a:bodyPr vert="horz" wrap="square" lIns="91440" tIns="45720" rIns="72000" bIns="45720" numCol="1" anchor="ctr" anchorCtr="0" compatLnSpc="1">
            <a:prstTxWarp prst="textNoShape">
              <a:avLst/>
            </a:prstTxWarp>
            <a:noAutofit/>
          </a:bodyPr>
          <a:lstStyle>
            <a:lvl1pPr marL="0" lvl="0" indent="0" algn="r" eaLnBrk="0" hangingPunct="0">
              <a:spcBef>
                <a:spcPts val="1000"/>
              </a:spcBef>
              <a:buSzPct val="145000"/>
              <a:buFontTx/>
              <a:buNone/>
              <a:defRPr sz="4000" b="0" baseline="0">
                <a:solidFill>
                  <a:srgbClr val="03253A"/>
                </a:solidFill>
                <a:latin typeface="+mn-lt"/>
                <a:cs typeface="Effra Light"/>
              </a:defRPr>
            </a:lvl1pPr>
            <a:lvl2pPr marL="539750" indent="-269875" eaLnBrk="0" hangingPunct="0">
              <a:spcBef>
                <a:spcPts val="1000"/>
              </a:spcBef>
              <a:buSzPct val="145000"/>
              <a:buFont typeface="Arial"/>
              <a:buChar char="•"/>
              <a:defRPr sz="1600">
                <a:solidFill>
                  <a:schemeClr val="tx2"/>
                </a:solidFill>
                <a:latin typeface="+mn-lt"/>
                <a:cs typeface="Effra Light"/>
              </a:defRPr>
            </a:lvl2pPr>
            <a:lvl3pPr marL="809625" indent="-269875" eaLnBrk="0" hangingPunct="0">
              <a:spcBef>
                <a:spcPts val="1000"/>
              </a:spcBef>
              <a:buSzPct val="145000"/>
              <a:buFont typeface="Arial"/>
              <a:buChar char="•"/>
              <a:defRPr sz="1400" i="1">
                <a:solidFill>
                  <a:schemeClr val="accent3"/>
                </a:solidFill>
                <a:latin typeface="+mn-lt"/>
                <a:cs typeface="Effra Light"/>
              </a:defRPr>
            </a:lvl3pPr>
            <a:lvl4pPr marL="1600200" indent="-228600" eaLnBrk="0" hangingPunct="0">
              <a:spcBef>
                <a:spcPct val="20000"/>
              </a:spcBef>
              <a:buChar char="–"/>
              <a:defRPr sz="1400">
                <a:solidFill>
                  <a:srgbClr val="02253A"/>
                </a:solidFill>
                <a:latin typeface="Arial"/>
                <a:cs typeface="Arial"/>
              </a:defRPr>
            </a:lvl4pPr>
            <a:lvl5pPr marL="2057400" indent="-228600" eaLnBrk="0" hangingPunct="0">
              <a:spcBef>
                <a:spcPct val="20000"/>
              </a:spcBef>
              <a:buChar char="»"/>
              <a:defRPr sz="1400">
                <a:solidFill>
                  <a:srgbClr val="02253A"/>
                </a:solidFill>
                <a:latin typeface="Arial"/>
                <a:cs typeface="Arial"/>
              </a:defRPr>
            </a:lvl5pPr>
            <a:lvl6pPr marL="2514600" indent="-228600" fontAlgn="base">
              <a:spcBef>
                <a:spcPct val="20000"/>
              </a:spcBef>
              <a:spcAft>
                <a:spcPct val="0"/>
              </a:spcAft>
              <a:buChar char="»"/>
              <a:defRPr sz="1400">
                <a:solidFill>
                  <a:srgbClr val="02253A"/>
                </a:solidFill>
                <a:latin typeface="+mn-lt"/>
              </a:defRPr>
            </a:lvl6pPr>
            <a:lvl7pPr marL="2971800" indent="-228600" fontAlgn="base">
              <a:spcBef>
                <a:spcPct val="20000"/>
              </a:spcBef>
              <a:spcAft>
                <a:spcPct val="0"/>
              </a:spcAft>
              <a:buChar char="»"/>
              <a:defRPr sz="1400">
                <a:solidFill>
                  <a:srgbClr val="02253A"/>
                </a:solidFill>
                <a:latin typeface="+mn-lt"/>
              </a:defRPr>
            </a:lvl7pPr>
            <a:lvl8pPr marL="3429000" indent="-228600" fontAlgn="base">
              <a:spcBef>
                <a:spcPct val="20000"/>
              </a:spcBef>
              <a:spcAft>
                <a:spcPct val="0"/>
              </a:spcAft>
              <a:buChar char="»"/>
              <a:defRPr sz="1400">
                <a:solidFill>
                  <a:srgbClr val="02253A"/>
                </a:solidFill>
                <a:latin typeface="+mn-lt"/>
              </a:defRPr>
            </a:lvl8pPr>
            <a:lvl9pPr marL="3886200" indent="-228600" fontAlgn="base">
              <a:spcBef>
                <a:spcPct val="20000"/>
              </a:spcBef>
              <a:spcAft>
                <a:spcPct val="0"/>
              </a:spcAft>
              <a:buChar char="»"/>
              <a:defRPr sz="1400">
                <a:solidFill>
                  <a:srgbClr val="02253A"/>
                </a:solidFill>
                <a:latin typeface="+mn-lt"/>
              </a:defRPr>
            </a:lvl9pPr>
          </a:lstStyle>
          <a:p>
            <a:r>
              <a:rPr lang="en-GB" dirty="0" smtClean="0">
                <a:solidFill>
                  <a:srgbClr val="00778B"/>
                </a:solidFill>
              </a:rPr>
              <a:t>06</a:t>
            </a:r>
            <a:endParaRPr lang="en-GB" dirty="0">
              <a:solidFill>
                <a:srgbClr val="00778B"/>
              </a:solidFill>
            </a:endParaRPr>
          </a:p>
        </p:txBody>
      </p:sp>
      <p:sp>
        <p:nvSpPr>
          <p:cNvPr id="30" name="Rectangle 29"/>
          <p:cNvSpPr/>
          <p:nvPr userDrawn="1"/>
        </p:nvSpPr>
        <p:spPr>
          <a:xfrm>
            <a:off x="0" y="6321303"/>
            <a:ext cx="9144000" cy="5366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rgbClr val="FFFFFF"/>
              </a:solidFill>
            </a:endParaRPr>
          </a:p>
        </p:txBody>
      </p:sp>
      <p:sp>
        <p:nvSpPr>
          <p:cNvPr id="33" name="Rectangle 32"/>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07272D"/>
                </a:solidFill>
                <a:cs typeface="Effra"/>
              </a:rPr>
              <a:t>© 2015 </a:t>
            </a:r>
            <a:r>
              <a:rPr lang="en-GB" sz="900" dirty="0" err="1" smtClean="0">
                <a:solidFill>
                  <a:srgbClr val="07272D"/>
                </a:solidFill>
                <a:cs typeface="Effra"/>
              </a:rPr>
              <a:t>Lumin</a:t>
            </a:r>
            <a:r>
              <a:rPr lang="en-GB" sz="900" dirty="0" smtClean="0">
                <a:solidFill>
                  <a:srgbClr val="07272D"/>
                </a:solidFill>
                <a:cs typeface="Effra"/>
              </a:rPr>
              <a:t> Wealth Management Limited</a:t>
            </a:r>
            <a:endParaRPr lang="en-GB" sz="900" dirty="0">
              <a:solidFill>
                <a:srgbClr val="07272D"/>
              </a:solidFill>
              <a:cs typeface="Effra"/>
            </a:endParaRPr>
          </a:p>
        </p:txBody>
      </p:sp>
      <p:sp>
        <p:nvSpPr>
          <p:cNvPr id="34" name="Round Same Side Corner Rectangle 33"/>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07272D"/>
                </a:solidFill>
                <a:latin typeface="Century Gothic"/>
                <a:cs typeface="Effra"/>
              </a:rPr>
              <a:pPr marL="92075" algn="r"/>
              <a:t>‹#›</a:t>
            </a:fld>
            <a:endParaRPr lang="en-GB" sz="1400" dirty="0">
              <a:solidFill>
                <a:srgbClr val="07272D"/>
              </a:solidFill>
              <a:latin typeface="Century Gothic"/>
              <a:cs typeface="Effra"/>
            </a:endParaRPr>
          </a:p>
        </p:txBody>
      </p: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234" y="6286478"/>
            <a:ext cx="1213850" cy="670738"/>
          </a:xfrm>
          <a:prstGeom prst="rect">
            <a:avLst/>
          </a:prstGeom>
        </p:spPr>
      </p:pic>
    </p:spTree>
    <p:extLst>
      <p:ext uri="{BB962C8B-B14F-4D97-AF65-F5344CB8AC3E}">
        <p14:creationId xmlns:p14="http://schemas.microsoft.com/office/powerpoint/2010/main" val="580809036"/>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ocks_1_Column_Mid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dirty="0" smtClean="0"/>
              <a:t>Title</a:t>
            </a:r>
            <a:endParaRPr lang="en-GB" noProof="0" dirty="0"/>
          </a:p>
        </p:txBody>
      </p:sp>
      <p:sp>
        <p:nvSpPr>
          <p:cNvPr id="6" name="Content Placeholder 5"/>
          <p:cNvSpPr>
            <a:spLocks noGrp="1"/>
          </p:cNvSpPr>
          <p:nvPr>
            <p:ph sz="quarter" idx="10" hasCustomPrompt="1"/>
          </p:nvPr>
        </p:nvSpPr>
        <p:spPr>
          <a:xfrm>
            <a:off x="566615" y="1182461"/>
            <a:ext cx="8001000" cy="5102451"/>
          </a:xfrm>
        </p:spPr>
        <p:txBody>
          <a:bodyPr/>
          <a:lstStyle/>
          <a:p>
            <a:pPr lvl="0"/>
            <a:r>
              <a:rPr lang="en-GB" noProof="0" dirty="0" smtClean="0"/>
              <a:t>First level</a:t>
            </a:r>
          </a:p>
          <a:p>
            <a:pPr lvl="1"/>
            <a:r>
              <a:rPr lang="en-GB" noProof="0" dirty="0" smtClean="0"/>
              <a:t>Second level</a:t>
            </a:r>
          </a:p>
          <a:p>
            <a:pPr lvl="2"/>
            <a:r>
              <a:rPr lang="en-GB" noProof="0" dirty="0" smtClean="0"/>
              <a:t>Third level</a:t>
            </a:r>
          </a:p>
        </p:txBody>
      </p:sp>
    </p:spTree>
    <p:extLst>
      <p:ext uri="{BB962C8B-B14F-4D97-AF65-F5344CB8AC3E}">
        <p14:creationId xmlns:p14="http://schemas.microsoft.com/office/powerpoint/2010/main" val="2853144767"/>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78462852"/>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DAFBBB-01A5-4697-83A3-13628FD07823}" type="slidenum">
              <a:rPr lang="en-US"/>
              <a:pPr>
                <a:defRPr/>
              </a:pPr>
              <a:t>‹#›</a:t>
            </a:fld>
            <a:endParaRPr lang="en-US"/>
          </a:p>
        </p:txBody>
      </p:sp>
    </p:spTree>
    <p:extLst>
      <p:ext uri="{BB962C8B-B14F-4D97-AF65-F5344CB8AC3E}">
        <p14:creationId xmlns:p14="http://schemas.microsoft.com/office/powerpoint/2010/main" val="34626693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ocks_1_Column_Mid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dirty="0" smtClean="0"/>
              <a:t>Title</a:t>
            </a:r>
            <a:endParaRPr lang="en-GB" noProof="0" dirty="0"/>
          </a:p>
        </p:txBody>
      </p:sp>
      <p:sp>
        <p:nvSpPr>
          <p:cNvPr id="9" name="Content Placeholder 5"/>
          <p:cNvSpPr>
            <a:spLocks noGrp="1"/>
          </p:cNvSpPr>
          <p:nvPr>
            <p:ph sz="quarter" idx="10" hasCustomPrompt="1"/>
          </p:nvPr>
        </p:nvSpPr>
        <p:spPr>
          <a:xfrm>
            <a:off x="566615" y="1182461"/>
            <a:ext cx="3960000" cy="5102451"/>
          </a:xfrm>
          <a:prstGeom prst="rect">
            <a:avLst/>
          </a:prstGeom>
        </p:spPr>
        <p:txBody>
          <a:bodyPr/>
          <a:lstStyle/>
          <a:p>
            <a:pPr lvl="0"/>
            <a:r>
              <a:rPr lang="en-GB" dirty="0" smtClean="0"/>
              <a:t>First level</a:t>
            </a:r>
          </a:p>
          <a:p>
            <a:pPr lvl="1"/>
            <a:r>
              <a:rPr lang="en-GB" dirty="0" smtClean="0"/>
              <a:t>Second level</a:t>
            </a:r>
          </a:p>
          <a:p>
            <a:pPr lvl="2"/>
            <a:r>
              <a:rPr lang="en-GB" dirty="0" smtClean="0"/>
              <a:t>Third level</a:t>
            </a:r>
          </a:p>
        </p:txBody>
      </p:sp>
      <p:sp>
        <p:nvSpPr>
          <p:cNvPr id="10" name="Content Placeholder 5"/>
          <p:cNvSpPr>
            <a:spLocks noGrp="1"/>
          </p:cNvSpPr>
          <p:nvPr>
            <p:ph sz="quarter" idx="11" hasCustomPrompt="1"/>
          </p:nvPr>
        </p:nvSpPr>
        <p:spPr>
          <a:xfrm>
            <a:off x="4611988" y="1182461"/>
            <a:ext cx="3960000" cy="5102451"/>
          </a:xfrm>
          <a:prstGeom prst="rect">
            <a:avLst/>
          </a:prstGeom>
        </p:spPr>
        <p:txBody>
          <a:bodyPr/>
          <a:lstStyle/>
          <a:p>
            <a:pPr lvl="0"/>
            <a:r>
              <a:rPr lang="en-GB" dirty="0" smtClean="0"/>
              <a:t>First level</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1119106405"/>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ocks_1_Column_Mid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dirty="0" smtClean="0"/>
              <a:t>Title</a:t>
            </a:r>
            <a:endParaRPr lang="en-GB" noProof="0" dirty="0"/>
          </a:p>
        </p:txBody>
      </p:sp>
      <p:sp>
        <p:nvSpPr>
          <p:cNvPr id="12" name="Content Placeholder 5"/>
          <p:cNvSpPr>
            <a:spLocks noGrp="1"/>
          </p:cNvSpPr>
          <p:nvPr>
            <p:ph sz="quarter" idx="10" hasCustomPrompt="1"/>
          </p:nvPr>
        </p:nvSpPr>
        <p:spPr>
          <a:xfrm>
            <a:off x="566615" y="1182461"/>
            <a:ext cx="3960000" cy="2520000"/>
          </a:xfrm>
          <a:prstGeom prst="rect">
            <a:avLst/>
          </a:prstGeom>
          <a:noFill/>
        </p:spPr>
        <p:txBody>
          <a:bodyPr/>
          <a:lstStyle>
            <a:lvl1pPr>
              <a:lnSpc>
                <a:spcPct val="100000"/>
              </a:lnSpc>
              <a:spcBef>
                <a:spcPts val="400"/>
              </a:spcBef>
              <a:defRPr sz="1400"/>
            </a:lvl1pPr>
            <a:lvl2pPr>
              <a:lnSpc>
                <a:spcPct val="100000"/>
              </a:lnSpc>
              <a:spcBef>
                <a:spcPts val="400"/>
              </a:spcBef>
              <a:defRPr sz="1400"/>
            </a:lvl2pPr>
            <a:lvl3pPr>
              <a:lnSpc>
                <a:spcPct val="100000"/>
              </a:lnSpc>
              <a:spcBef>
                <a:spcPts val="400"/>
              </a:spcBef>
              <a:defRPr sz="1200"/>
            </a:lvl3pPr>
          </a:lstStyle>
          <a:p>
            <a:pPr lvl="0"/>
            <a:r>
              <a:rPr lang="en-GB" dirty="0" smtClean="0"/>
              <a:t>First level</a:t>
            </a:r>
          </a:p>
          <a:p>
            <a:pPr lvl="1"/>
            <a:r>
              <a:rPr lang="en-GB" dirty="0" smtClean="0"/>
              <a:t>Second level</a:t>
            </a:r>
          </a:p>
          <a:p>
            <a:pPr lvl="2"/>
            <a:r>
              <a:rPr lang="en-GB" dirty="0" smtClean="0"/>
              <a:t>Third level</a:t>
            </a:r>
          </a:p>
        </p:txBody>
      </p:sp>
      <p:sp>
        <p:nvSpPr>
          <p:cNvPr id="13" name="Content Placeholder 5"/>
          <p:cNvSpPr>
            <a:spLocks noGrp="1"/>
          </p:cNvSpPr>
          <p:nvPr>
            <p:ph sz="quarter" idx="11" hasCustomPrompt="1"/>
          </p:nvPr>
        </p:nvSpPr>
        <p:spPr>
          <a:xfrm>
            <a:off x="4611988" y="1182461"/>
            <a:ext cx="3960000" cy="2520000"/>
          </a:xfrm>
          <a:prstGeom prst="rect">
            <a:avLst/>
          </a:prstGeom>
          <a:noFill/>
        </p:spPr>
        <p:txBody>
          <a:bodyPr/>
          <a:lstStyle>
            <a:lvl1pPr>
              <a:lnSpc>
                <a:spcPct val="100000"/>
              </a:lnSpc>
              <a:spcBef>
                <a:spcPts val="400"/>
              </a:spcBef>
              <a:defRPr sz="1400"/>
            </a:lvl1pPr>
            <a:lvl2pPr>
              <a:lnSpc>
                <a:spcPct val="100000"/>
              </a:lnSpc>
              <a:spcBef>
                <a:spcPts val="400"/>
              </a:spcBef>
              <a:defRPr sz="1400"/>
            </a:lvl2pPr>
            <a:lvl3pPr>
              <a:lnSpc>
                <a:spcPct val="100000"/>
              </a:lnSpc>
              <a:spcBef>
                <a:spcPts val="400"/>
              </a:spcBef>
              <a:defRPr sz="1200"/>
            </a:lvl3pPr>
          </a:lstStyle>
          <a:p>
            <a:pPr lvl="0"/>
            <a:r>
              <a:rPr lang="en-GB" dirty="0" smtClean="0"/>
              <a:t>First level</a:t>
            </a:r>
          </a:p>
          <a:p>
            <a:pPr lvl="1"/>
            <a:r>
              <a:rPr lang="en-GB" dirty="0" smtClean="0"/>
              <a:t>Second level</a:t>
            </a:r>
          </a:p>
          <a:p>
            <a:pPr lvl="2"/>
            <a:r>
              <a:rPr lang="en-GB" dirty="0" smtClean="0"/>
              <a:t>Third level</a:t>
            </a:r>
          </a:p>
        </p:txBody>
      </p:sp>
      <p:sp>
        <p:nvSpPr>
          <p:cNvPr id="14" name="Content Placeholder 5"/>
          <p:cNvSpPr>
            <a:spLocks noGrp="1"/>
          </p:cNvSpPr>
          <p:nvPr>
            <p:ph sz="quarter" idx="12" hasCustomPrompt="1"/>
          </p:nvPr>
        </p:nvSpPr>
        <p:spPr>
          <a:xfrm>
            <a:off x="566615" y="3766357"/>
            <a:ext cx="3960000" cy="2518555"/>
          </a:xfrm>
          <a:prstGeom prst="rect">
            <a:avLst/>
          </a:prstGeom>
          <a:noFill/>
        </p:spPr>
        <p:txBody>
          <a:bodyPr/>
          <a:lstStyle>
            <a:lvl1pPr>
              <a:lnSpc>
                <a:spcPct val="100000"/>
              </a:lnSpc>
              <a:spcBef>
                <a:spcPts val="400"/>
              </a:spcBef>
              <a:defRPr sz="1400"/>
            </a:lvl1pPr>
            <a:lvl2pPr>
              <a:lnSpc>
                <a:spcPct val="100000"/>
              </a:lnSpc>
              <a:spcBef>
                <a:spcPts val="400"/>
              </a:spcBef>
              <a:defRPr sz="1400"/>
            </a:lvl2pPr>
            <a:lvl3pPr>
              <a:lnSpc>
                <a:spcPct val="100000"/>
              </a:lnSpc>
              <a:spcBef>
                <a:spcPts val="400"/>
              </a:spcBef>
              <a:defRPr sz="1200"/>
            </a:lvl3pPr>
          </a:lstStyle>
          <a:p>
            <a:pPr lvl="0"/>
            <a:r>
              <a:rPr lang="en-GB" dirty="0" smtClean="0"/>
              <a:t>First level</a:t>
            </a:r>
          </a:p>
          <a:p>
            <a:pPr lvl="1"/>
            <a:r>
              <a:rPr lang="en-GB" dirty="0" smtClean="0"/>
              <a:t>Second level</a:t>
            </a:r>
          </a:p>
          <a:p>
            <a:pPr lvl="2"/>
            <a:r>
              <a:rPr lang="en-GB" dirty="0" smtClean="0"/>
              <a:t>Third level</a:t>
            </a:r>
          </a:p>
        </p:txBody>
      </p:sp>
      <p:sp>
        <p:nvSpPr>
          <p:cNvPr id="15" name="Content Placeholder 5"/>
          <p:cNvSpPr>
            <a:spLocks noGrp="1"/>
          </p:cNvSpPr>
          <p:nvPr>
            <p:ph sz="quarter" idx="13" hasCustomPrompt="1"/>
          </p:nvPr>
        </p:nvSpPr>
        <p:spPr>
          <a:xfrm>
            <a:off x="4611988" y="3766357"/>
            <a:ext cx="3960000" cy="2518555"/>
          </a:xfrm>
          <a:prstGeom prst="rect">
            <a:avLst/>
          </a:prstGeom>
          <a:noFill/>
        </p:spPr>
        <p:txBody>
          <a:bodyPr/>
          <a:lstStyle>
            <a:lvl1pPr>
              <a:lnSpc>
                <a:spcPct val="100000"/>
              </a:lnSpc>
              <a:spcBef>
                <a:spcPts val="400"/>
              </a:spcBef>
              <a:defRPr sz="1400"/>
            </a:lvl1pPr>
            <a:lvl2pPr>
              <a:lnSpc>
                <a:spcPct val="100000"/>
              </a:lnSpc>
              <a:spcBef>
                <a:spcPts val="400"/>
              </a:spcBef>
              <a:defRPr sz="1400"/>
            </a:lvl2pPr>
            <a:lvl3pPr>
              <a:lnSpc>
                <a:spcPct val="100000"/>
              </a:lnSpc>
              <a:spcBef>
                <a:spcPts val="400"/>
              </a:spcBef>
              <a:defRPr sz="1200"/>
            </a:lvl3pPr>
          </a:lstStyle>
          <a:p>
            <a:pPr lvl="0"/>
            <a:r>
              <a:rPr lang="en-GB" dirty="0" smtClean="0"/>
              <a:t>First level</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1243321015"/>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locks_1_Column_Mid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dirty="0" smtClean="0"/>
              <a:t>Title</a:t>
            </a:r>
            <a:endParaRPr lang="en-GB" noProof="0" dirty="0"/>
          </a:p>
        </p:txBody>
      </p:sp>
      <p:sp>
        <p:nvSpPr>
          <p:cNvPr id="9" name="Content Placeholder 5"/>
          <p:cNvSpPr>
            <a:spLocks noGrp="1"/>
          </p:cNvSpPr>
          <p:nvPr>
            <p:ph sz="quarter" idx="10" hasCustomPrompt="1"/>
          </p:nvPr>
        </p:nvSpPr>
        <p:spPr>
          <a:xfrm>
            <a:off x="566612" y="1182461"/>
            <a:ext cx="2628000" cy="5102451"/>
          </a:xfrm>
          <a:prstGeom prst="rect">
            <a:avLst/>
          </a:prstGeom>
        </p:spPr>
        <p:txBody>
          <a:bodyPr/>
          <a:lstStyle>
            <a:lvl1pPr>
              <a:spcBef>
                <a:spcPts val="400"/>
              </a:spcBef>
              <a:defRPr sz="1200"/>
            </a:lvl1pPr>
            <a:lvl2pPr>
              <a:spcBef>
                <a:spcPts val="400"/>
              </a:spcBef>
              <a:defRPr sz="1200"/>
            </a:lvl2pPr>
            <a:lvl3pPr>
              <a:spcBef>
                <a:spcPts val="400"/>
              </a:spcBef>
              <a:defRPr sz="1100"/>
            </a:lvl3pPr>
          </a:lstStyle>
          <a:p>
            <a:pPr lvl="0"/>
            <a:r>
              <a:rPr lang="en-GB" dirty="0" smtClean="0"/>
              <a:t>First level</a:t>
            </a:r>
          </a:p>
          <a:p>
            <a:pPr lvl="1"/>
            <a:r>
              <a:rPr lang="en-GB" dirty="0" smtClean="0"/>
              <a:t>Second level</a:t>
            </a:r>
          </a:p>
          <a:p>
            <a:pPr lvl="2"/>
            <a:r>
              <a:rPr lang="en-GB" dirty="0" smtClean="0"/>
              <a:t>Third level</a:t>
            </a:r>
          </a:p>
        </p:txBody>
      </p:sp>
      <p:sp>
        <p:nvSpPr>
          <p:cNvPr id="10" name="Content Placeholder 5"/>
          <p:cNvSpPr>
            <a:spLocks noGrp="1"/>
          </p:cNvSpPr>
          <p:nvPr>
            <p:ph sz="quarter" idx="11" hasCustomPrompt="1"/>
          </p:nvPr>
        </p:nvSpPr>
        <p:spPr>
          <a:xfrm>
            <a:off x="5943988" y="1182461"/>
            <a:ext cx="2628000" cy="5102451"/>
          </a:xfrm>
          <a:prstGeom prst="rect">
            <a:avLst/>
          </a:prstGeom>
        </p:spPr>
        <p:txBody>
          <a:bodyPr/>
          <a:lstStyle>
            <a:lvl1pPr>
              <a:spcBef>
                <a:spcPts val="400"/>
              </a:spcBef>
              <a:defRPr sz="1200"/>
            </a:lvl1pPr>
            <a:lvl2pPr>
              <a:spcBef>
                <a:spcPts val="400"/>
              </a:spcBef>
              <a:defRPr sz="1200"/>
            </a:lvl2pPr>
            <a:lvl3pPr>
              <a:spcBef>
                <a:spcPts val="400"/>
              </a:spcBef>
              <a:defRPr sz="1100"/>
            </a:lvl3pPr>
          </a:lstStyle>
          <a:p>
            <a:pPr lvl="0"/>
            <a:r>
              <a:rPr lang="en-GB" dirty="0" smtClean="0"/>
              <a:t>First level</a:t>
            </a:r>
          </a:p>
          <a:p>
            <a:pPr lvl="1"/>
            <a:r>
              <a:rPr lang="en-GB" dirty="0" smtClean="0"/>
              <a:t>Second level</a:t>
            </a:r>
          </a:p>
          <a:p>
            <a:pPr lvl="2"/>
            <a:r>
              <a:rPr lang="en-GB" dirty="0" smtClean="0"/>
              <a:t>Third level</a:t>
            </a:r>
          </a:p>
        </p:txBody>
      </p:sp>
      <p:sp>
        <p:nvSpPr>
          <p:cNvPr id="12" name="Content Placeholder 5"/>
          <p:cNvSpPr>
            <a:spLocks noGrp="1"/>
          </p:cNvSpPr>
          <p:nvPr>
            <p:ph sz="quarter" idx="12" hasCustomPrompt="1"/>
          </p:nvPr>
        </p:nvSpPr>
        <p:spPr>
          <a:xfrm>
            <a:off x="3255300" y="1182461"/>
            <a:ext cx="2628000" cy="5102451"/>
          </a:xfrm>
          <a:prstGeom prst="rect">
            <a:avLst/>
          </a:prstGeom>
        </p:spPr>
        <p:txBody>
          <a:bodyPr/>
          <a:lstStyle>
            <a:lvl1pPr>
              <a:spcBef>
                <a:spcPts val="400"/>
              </a:spcBef>
              <a:defRPr sz="1200"/>
            </a:lvl1pPr>
            <a:lvl2pPr>
              <a:spcBef>
                <a:spcPts val="400"/>
              </a:spcBef>
              <a:defRPr sz="1200"/>
            </a:lvl2pPr>
            <a:lvl3pPr>
              <a:spcBef>
                <a:spcPts val="400"/>
              </a:spcBef>
              <a:defRPr sz="1100"/>
            </a:lvl3pPr>
          </a:lstStyle>
          <a:p>
            <a:pPr lvl="0"/>
            <a:r>
              <a:rPr lang="en-GB" dirty="0" smtClean="0"/>
              <a:t>First level</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969836973"/>
      </p:ext>
    </p:extLst>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locks_1_Column_Mid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dirty="0" smtClean="0"/>
              <a:t>Title</a:t>
            </a:r>
            <a:endParaRPr lang="en-GB" noProof="0" dirty="0"/>
          </a:p>
        </p:txBody>
      </p:sp>
      <p:sp>
        <p:nvSpPr>
          <p:cNvPr id="9" name="Content Placeholder 5"/>
          <p:cNvSpPr>
            <a:spLocks noGrp="1"/>
          </p:cNvSpPr>
          <p:nvPr>
            <p:ph sz="quarter" idx="10" hasCustomPrompt="1"/>
          </p:nvPr>
        </p:nvSpPr>
        <p:spPr>
          <a:xfrm>
            <a:off x="566614" y="1182461"/>
            <a:ext cx="1944000" cy="5102451"/>
          </a:xfrm>
          <a:prstGeom prst="rect">
            <a:avLst/>
          </a:prstGeom>
        </p:spPr>
        <p:txBody>
          <a:bodyPr/>
          <a:lstStyle>
            <a:lvl1pPr>
              <a:spcBef>
                <a:spcPts val="400"/>
              </a:spcBef>
              <a:defRPr sz="1200"/>
            </a:lvl1pPr>
            <a:lvl2pPr>
              <a:spcBef>
                <a:spcPts val="400"/>
              </a:spcBef>
              <a:defRPr sz="1200"/>
            </a:lvl2pPr>
            <a:lvl3pPr>
              <a:spcBef>
                <a:spcPts val="400"/>
              </a:spcBef>
              <a:defRPr sz="1100"/>
            </a:lvl3pPr>
          </a:lstStyle>
          <a:p>
            <a:pPr lvl="0"/>
            <a:r>
              <a:rPr lang="en-GB" dirty="0" smtClean="0"/>
              <a:t>First level</a:t>
            </a:r>
          </a:p>
          <a:p>
            <a:pPr lvl="1"/>
            <a:r>
              <a:rPr lang="en-GB" dirty="0" smtClean="0"/>
              <a:t>Second level</a:t>
            </a:r>
          </a:p>
          <a:p>
            <a:pPr lvl="2"/>
            <a:r>
              <a:rPr lang="en-GB" dirty="0" smtClean="0"/>
              <a:t>Third level</a:t>
            </a:r>
          </a:p>
        </p:txBody>
      </p:sp>
      <p:sp>
        <p:nvSpPr>
          <p:cNvPr id="10" name="Content Placeholder 5"/>
          <p:cNvSpPr>
            <a:spLocks noGrp="1"/>
          </p:cNvSpPr>
          <p:nvPr>
            <p:ph sz="quarter" idx="11" hasCustomPrompt="1"/>
          </p:nvPr>
        </p:nvSpPr>
        <p:spPr>
          <a:xfrm>
            <a:off x="4607530" y="1182461"/>
            <a:ext cx="1944000" cy="5102451"/>
          </a:xfrm>
          <a:prstGeom prst="rect">
            <a:avLst/>
          </a:prstGeom>
        </p:spPr>
        <p:txBody>
          <a:bodyPr/>
          <a:lstStyle>
            <a:lvl1pPr>
              <a:spcBef>
                <a:spcPts val="400"/>
              </a:spcBef>
              <a:defRPr sz="1200"/>
            </a:lvl1pPr>
            <a:lvl2pPr>
              <a:spcBef>
                <a:spcPts val="400"/>
              </a:spcBef>
              <a:defRPr sz="1200"/>
            </a:lvl2pPr>
            <a:lvl3pPr>
              <a:spcBef>
                <a:spcPts val="400"/>
              </a:spcBef>
              <a:defRPr sz="1100"/>
            </a:lvl3pPr>
          </a:lstStyle>
          <a:p>
            <a:pPr lvl="0"/>
            <a:r>
              <a:rPr lang="en-GB" dirty="0" smtClean="0"/>
              <a:t>First level</a:t>
            </a:r>
          </a:p>
          <a:p>
            <a:pPr lvl="1"/>
            <a:r>
              <a:rPr lang="en-GB" dirty="0" smtClean="0"/>
              <a:t>Second level</a:t>
            </a:r>
          </a:p>
          <a:p>
            <a:pPr lvl="2"/>
            <a:r>
              <a:rPr lang="en-GB" dirty="0" smtClean="0"/>
              <a:t>Third level</a:t>
            </a:r>
          </a:p>
        </p:txBody>
      </p:sp>
      <p:sp>
        <p:nvSpPr>
          <p:cNvPr id="12" name="Content Placeholder 5"/>
          <p:cNvSpPr>
            <a:spLocks noGrp="1"/>
          </p:cNvSpPr>
          <p:nvPr>
            <p:ph sz="quarter" idx="12" hasCustomPrompt="1"/>
          </p:nvPr>
        </p:nvSpPr>
        <p:spPr>
          <a:xfrm>
            <a:off x="2587072" y="1182461"/>
            <a:ext cx="1944000" cy="5102451"/>
          </a:xfrm>
          <a:prstGeom prst="rect">
            <a:avLst/>
          </a:prstGeom>
        </p:spPr>
        <p:txBody>
          <a:bodyPr/>
          <a:lstStyle>
            <a:lvl1pPr>
              <a:spcBef>
                <a:spcPts val="400"/>
              </a:spcBef>
              <a:defRPr sz="1200"/>
            </a:lvl1pPr>
            <a:lvl2pPr>
              <a:spcBef>
                <a:spcPts val="400"/>
              </a:spcBef>
              <a:defRPr sz="1200"/>
            </a:lvl2pPr>
            <a:lvl3pPr>
              <a:spcBef>
                <a:spcPts val="400"/>
              </a:spcBef>
              <a:defRPr sz="1100"/>
            </a:lvl3pPr>
          </a:lstStyle>
          <a:p>
            <a:pPr lvl="0"/>
            <a:r>
              <a:rPr lang="en-GB" dirty="0" smtClean="0"/>
              <a:t>First level</a:t>
            </a:r>
          </a:p>
          <a:p>
            <a:pPr lvl="1"/>
            <a:r>
              <a:rPr lang="en-GB" dirty="0" smtClean="0"/>
              <a:t>Second level</a:t>
            </a:r>
          </a:p>
          <a:p>
            <a:pPr lvl="2"/>
            <a:r>
              <a:rPr lang="en-GB" dirty="0" smtClean="0"/>
              <a:t>Third level</a:t>
            </a:r>
          </a:p>
        </p:txBody>
      </p:sp>
      <p:sp>
        <p:nvSpPr>
          <p:cNvPr id="13" name="Content Placeholder 5"/>
          <p:cNvSpPr>
            <a:spLocks noGrp="1"/>
          </p:cNvSpPr>
          <p:nvPr>
            <p:ph sz="quarter" idx="13" hasCustomPrompt="1"/>
          </p:nvPr>
        </p:nvSpPr>
        <p:spPr>
          <a:xfrm>
            <a:off x="6627988" y="1182461"/>
            <a:ext cx="1944000" cy="5102451"/>
          </a:xfrm>
          <a:prstGeom prst="rect">
            <a:avLst/>
          </a:prstGeom>
        </p:spPr>
        <p:txBody>
          <a:bodyPr/>
          <a:lstStyle>
            <a:lvl1pPr>
              <a:spcBef>
                <a:spcPts val="400"/>
              </a:spcBef>
              <a:defRPr sz="1200"/>
            </a:lvl1pPr>
            <a:lvl2pPr>
              <a:spcBef>
                <a:spcPts val="400"/>
              </a:spcBef>
              <a:defRPr sz="1200"/>
            </a:lvl2pPr>
            <a:lvl3pPr>
              <a:spcBef>
                <a:spcPts val="400"/>
              </a:spcBef>
              <a:defRPr sz="1100"/>
            </a:lvl3pPr>
          </a:lstStyle>
          <a:p>
            <a:pPr lvl="0"/>
            <a:r>
              <a:rPr lang="en-GB" dirty="0" smtClean="0"/>
              <a:t>First level</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3597225610"/>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ocks_1_Column_Dark Gre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dirty="0" smtClean="0"/>
              <a:t>Title</a:t>
            </a:r>
            <a:endParaRPr lang="en-GB" noProof="0" dirty="0"/>
          </a:p>
        </p:txBody>
      </p:sp>
      <p:sp>
        <p:nvSpPr>
          <p:cNvPr id="6" name="Content Placeholder 5"/>
          <p:cNvSpPr>
            <a:spLocks noGrp="1"/>
          </p:cNvSpPr>
          <p:nvPr>
            <p:ph sz="quarter" idx="10" hasCustomPrompt="1"/>
          </p:nvPr>
        </p:nvSpPr>
        <p:spPr>
          <a:xfrm>
            <a:off x="566615" y="1182461"/>
            <a:ext cx="8001000" cy="5102451"/>
          </a:xfrm>
        </p:spPr>
        <p:txBody>
          <a:bodyPr/>
          <a:lstStyle/>
          <a:p>
            <a:pPr lvl="0"/>
            <a:r>
              <a:rPr lang="en-GB" noProof="0" dirty="0" smtClean="0"/>
              <a:t>First level</a:t>
            </a:r>
          </a:p>
          <a:p>
            <a:pPr lvl="1"/>
            <a:r>
              <a:rPr lang="en-GB" noProof="0" dirty="0" smtClean="0"/>
              <a:t>Second level</a:t>
            </a:r>
          </a:p>
          <a:p>
            <a:pPr lvl="2"/>
            <a:r>
              <a:rPr lang="en-GB" noProof="0" dirty="0" smtClean="0"/>
              <a:t>Third level</a:t>
            </a:r>
          </a:p>
        </p:txBody>
      </p:sp>
      <p:sp>
        <p:nvSpPr>
          <p:cNvPr id="9" name="Rectangle 8"/>
          <p:cNvSpPr/>
          <p:nvPr userDrawn="1"/>
        </p:nvSpPr>
        <p:spPr>
          <a:xfrm>
            <a:off x="0" y="6321303"/>
            <a:ext cx="9144000" cy="536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rgbClr val="FFFFFF"/>
              </a:solidFill>
            </a:endParaRPr>
          </a:p>
        </p:txBody>
      </p:sp>
      <p:sp>
        <p:nvSpPr>
          <p:cNvPr id="10" name="Round Same Side Corner Rectangle 9"/>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FFFFFF"/>
                </a:solidFill>
                <a:latin typeface="Century Gothic"/>
                <a:cs typeface="Effra"/>
              </a:rPr>
              <a:pPr marL="92075" algn="r"/>
              <a:t>‹#›</a:t>
            </a:fld>
            <a:endParaRPr lang="en-GB" sz="1400" dirty="0">
              <a:solidFill>
                <a:srgbClr val="FFFFFF"/>
              </a:solidFill>
              <a:latin typeface="Century Gothic"/>
              <a:cs typeface="Effra"/>
            </a:endParaRPr>
          </a:p>
        </p:txBody>
      </p:sp>
      <p:sp>
        <p:nvSpPr>
          <p:cNvPr id="13" name="Rectangle 12"/>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FFFFFF"/>
                </a:solidFill>
                <a:cs typeface="Effra"/>
              </a:rPr>
              <a:t>© 2015 </a:t>
            </a:r>
            <a:r>
              <a:rPr lang="en-GB" sz="900" dirty="0" err="1" smtClean="0">
                <a:solidFill>
                  <a:srgbClr val="FFFFFF"/>
                </a:solidFill>
                <a:cs typeface="Effra"/>
              </a:rPr>
              <a:t>Lumin</a:t>
            </a:r>
            <a:r>
              <a:rPr lang="en-GB" sz="900" dirty="0" smtClean="0">
                <a:solidFill>
                  <a:srgbClr val="FFFFFF"/>
                </a:solidFill>
                <a:cs typeface="Effra"/>
              </a:rPr>
              <a:t> Wealth Management Limited</a:t>
            </a:r>
            <a:endParaRPr lang="en-GB" sz="900" dirty="0">
              <a:solidFill>
                <a:srgbClr val="FFFFFF"/>
              </a:solidFill>
              <a:cs typeface="Effra"/>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835" y="6382620"/>
            <a:ext cx="826647" cy="382707"/>
          </a:xfrm>
          <a:prstGeom prst="rect">
            <a:avLst/>
          </a:prstGeom>
        </p:spPr>
      </p:pic>
    </p:spTree>
    <p:extLst>
      <p:ext uri="{BB962C8B-B14F-4D97-AF65-F5344CB8AC3E}">
        <p14:creationId xmlns:p14="http://schemas.microsoft.com/office/powerpoint/2010/main" val="3933343957"/>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Blocks_1_Column_Mid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dirty="0" smtClean="0"/>
              <a:t>Title</a:t>
            </a:r>
            <a:endParaRPr lang="en-GB" noProof="0" dirty="0"/>
          </a:p>
        </p:txBody>
      </p:sp>
      <p:sp>
        <p:nvSpPr>
          <p:cNvPr id="6" name="Content Placeholder 5"/>
          <p:cNvSpPr>
            <a:spLocks noGrp="1"/>
          </p:cNvSpPr>
          <p:nvPr>
            <p:ph sz="quarter" idx="10" hasCustomPrompt="1"/>
          </p:nvPr>
        </p:nvSpPr>
        <p:spPr>
          <a:xfrm>
            <a:off x="566615" y="1182461"/>
            <a:ext cx="8001000" cy="5102451"/>
          </a:xfrm>
        </p:spPr>
        <p:txBody>
          <a:bodyPr/>
          <a:lstStyle/>
          <a:p>
            <a:pPr lvl="0"/>
            <a:r>
              <a:rPr lang="en-GB" noProof="0" dirty="0" smtClean="0"/>
              <a:t>First level</a:t>
            </a:r>
          </a:p>
          <a:p>
            <a:pPr lvl="1"/>
            <a:r>
              <a:rPr lang="en-GB" noProof="0" dirty="0" smtClean="0"/>
              <a:t>Second level</a:t>
            </a:r>
          </a:p>
          <a:p>
            <a:pPr lvl="2"/>
            <a:r>
              <a:rPr lang="en-GB" noProof="0" dirty="0" smtClean="0"/>
              <a:t>Third level</a:t>
            </a:r>
          </a:p>
        </p:txBody>
      </p:sp>
      <p:sp>
        <p:nvSpPr>
          <p:cNvPr id="9" name="Rectangle 8"/>
          <p:cNvSpPr/>
          <p:nvPr userDrawn="1"/>
        </p:nvSpPr>
        <p:spPr>
          <a:xfrm>
            <a:off x="0" y="6321303"/>
            <a:ext cx="9144000" cy="5366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rgbClr val="FFFFFF"/>
              </a:solidFill>
            </a:endParaRPr>
          </a:p>
        </p:txBody>
      </p:sp>
      <p:sp>
        <p:nvSpPr>
          <p:cNvPr id="10" name="Round Same Side Corner Rectangle 9"/>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FFFFFF"/>
                </a:solidFill>
                <a:latin typeface="Century Gothic"/>
                <a:cs typeface="Effra"/>
              </a:rPr>
              <a:pPr marL="92075" algn="r"/>
              <a:t>‹#›</a:t>
            </a:fld>
            <a:endParaRPr lang="en-GB" sz="1400" dirty="0">
              <a:solidFill>
                <a:srgbClr val="FFFFFF"/>
              </a:solidFill>
              <a:latin typeface="Century Gothic"/>
              <a:cs typeface="Effra"/>
            </a:endParaRPr>
          </a:p>
        </p:txBody>
      </p:sp>
      <p:sp>
        <p:nvSpPr>
          <p:cNvPr id="13" name="Rectangle 12"/>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FFFFFF"/>
                </a:solidFill>
                <a:cs typeface="Effra"/>
              </a:rPr>
              <a:t>© 2015 </a:t>
            </a:r>
            <a:r>
              <a:rPr lang="en-GB" sz="900" dirty="0" err="1" smtClean="0">
                <a:solidFill>
                  <a:srgbClr val="FFFFFF"/>
                </a:solidFill>
                <a:cs typeface="Effra"/>
              </a:rPr>
              <a:t>Lumin</a:t>
            </a:r>
            <a:r>
              <a:rPr lang="en-GB" sz="900" dirty="0" smtClean="0">
                <a:solidFill>
                  <a:srgbClr val="FFFFFF"/>
                </a:solidFill>
                <a:cs typeface="Effra"/>
              </a:rPr>
              <a:t> Wealth Management Limited</a:t>
            </a:r>
            <a:endParaRPr lang="en-GB" sz="900" dirty="0">
              <a:solidFill>
                <a:srgbClr val="FFFFFF"/>
              </a:solidFill>
              <a:cs typeface="Effra"/>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835" y="6382620"/>
            <a:ext cx="826647" cy="382707"/>
          </a:xfrm>
          <a:prstGeom prst="rect">
            <a:avLst/>
          </a:prstGeom>
        </p:spPr>
      </p:pic>
    </p:spTree>
    <p:extLst>
      <p:ext uri="{BB962C8B-B14F-4D97-AF65-F5344CB8AC3E}">
        <p14:creationId xmlns:p14="http://schemas.microsoft.com/office/powerpoint/2010/main" val="819272711"/>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ocks_1_Column_Dark Gre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dirty="0" smtClean="0"/>
              <a:t>Title</a:t>
            </a:r>
            <a:endParaRPr lang="en-GB" noProof="0" dirty="0"/>
          </a:p>
        </p:txBody>
      </p:sp>
      <p:sp>
        <p:nvSpPr>
          <p:cNvPr id="6" name="Content Placeholder 5"/>
          <p:cNvSpPr>
            <a:spLocks noGrp="1"/>
          </p:cNvSpPr>
          <p:nvPr>
            <p:ph sz="quarter" idx="10" hasCustomPrompt="1"/>
          </p:nvPr>
        </p:nvSpPr>
        <p:spPr>
          <a:xfrm>
            <a:off x="566615" y="1182461"/>
            <a:ext cx="8001000" cy="5102451"/>
          </a:xfrm>
        </p:spPr>
        <p:txBody>
          <a:bodyPr/>
          <a:lstStyle/>
          <a:p>
            <a:pPr lvl="0"/>
            <a:r>
              <a:rPr lang="en-GB" noProof="0" dirty="0" smtClean="0"/>
              <a:t>First level</a:t>
            </a:r>
          </a:p>
          <a:p>
            <a:pPr lvl="1"/>
            <a:r>
              <a:rPr lang="en-GB" noProof="0" dirty="0" smtClean="0"/>
              <a:t>Second level</a:t>
            </a:r>
          </a:p>
          <a:p>
            <a:pPr lvl="2"/>
            <a:r>
              <a:rPr lang="en-GB" noProof="0" dirty="0" smtClean="0"/>
              <a:t>Third level</a:t>
            </a:r>
          </a:p>
        </p:txBody>
      </p:sp>
      <p:sp>
        <p:nvSpPr>
          <p:cNvPr id="9" name="Rectangle 8"/>
          <p:cNvSpPr/>
          <p:nvPr userDrawn="1"/>
        </p:nvSpPr>
        <p:spPr>
          <a:xfrm>
            <a:off x="0" y="6321303"/>
            <a:ext cx="9144000" cy="536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rgbClr val="FFFFFF"/>
              </a:solidFill>
            </a:endParaRPr>
          </a:p>
        </p:txBody>
      </p:sp>
      <p:sp>
        <p:nvSpPr>
          <p:cNvPr id="10" name="Round Same Side Corner Rectangle 9"/>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FFFFFF"/>
                </a:solidFill>
                <a:latin typeface="Century Gothic"/>
                <a:cs typeface="Effra"/>
              </a:rPr>
              <a:pPr marL="92075" algn="r"/>
              <a:t>‹#›</a:t>
            </a:fld>
            <a:endParaRPr lang="en-GB" sz="1400" dirty="0">
              <a:solidFill>
                <a:srgbClr val="FFFFFF"/>
              </a:solidFill>
              <a:latin typeface="Century Gothic"/>
              <a:cs typeface="Effra"/>
            </a:endParaRPr>
          </a:p>
        </p:txBody>
      </p:sp>
      <p:sp>
        <p:nvSpPr>
          <p:cNvPr id="13" name="Rectangle 12"/>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FFFFFF"/>
                </a:solidFill>
                <a:cs typeface="Effra"/>
              </a:rPr>
              <a:t>© 2015 </a:t>
            </a:r>
            <a:r>
              <a:rPr lang="en-GB" sz="900" dirty="0" err="1" smtClean="0">
                <a:solidFill>
                  <a:srgbClr val="FFFFFF"/>
                </a:solidFill>
                <a:cs typeface="Effra"/>
              </a:rPr>
              <a:t>Lumin</a:t>
            </a:r>
            <a:r>
              <a:rPr lang="en-GB" sz="900" dirty="0" smtClean="0">
                <a:solidFill>
                  <a:srgbClr val="FFFFFF"/>
                </a:solidFill>
                <a:cs typeface="Effra"/>
              </a:rPr>
              <a:t> Wealth Management Limited</a:t>
            </a:r>
            <a:endParaRPr lang="en-GB" sz="900" dirty="0">
              <a:solidFill>
                <a:srgbClr val="FFFFFF"/>
              </a:solidFill>
              <a:cs typeface="Effra"/>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835" y="6382620"/>
            <a:ext cx="826647" cy="382707"/>
          </a:xfrm>
          <a:prstGeom prst="rect">
            <a:avLst/>
          </a:prstGeom>
        </p:spPr>
      </p:pic>
    </p:spTree>
    <p:extLst>
      <p:ext uri="{BB962C8B-B14F-4D97-AF65-F5344CB8AC3E}">
        <p14:creationId xmlns:p14="http://schemas.microsoft.com/office/powerpoint/2010/main" val="303176883"/>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pes_Exec_Slidedoc 1">
    <p:spTree>
      <p:nvGrpSpPr>
        <p:cNvPr id="1" name=""/>
        <p:cNvGrpSpPr/>
        <p:nvPr/>
      </p:nvGrpSpPr>
      <p:grpSpPr>
        <a:xfrm>
          <a:off x="0" y="0"/>
          <a:ext cx="0" cy="0"/>
          <a:chOff x="0" y="0"/>
          <a:chExt cx="0" cy="0"/>
        </a:xfrm>
      </p:grpSpPr>
      <p:sp>
        <p:nvSpPr>
          <p:cNvPr id="11" name="Rectangle 10"/>
          <p:cNvSpPr/>
          <p:nvPr userDrawn="1"/>
        </p:nvSpPr>
        <p:spPr>
          <a:xfrm>
            <a:off x="0" y="1"/>
            <a:ext cx="3160443"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endParaRPr>
          </a:p>
        </p:txBody>
      </p:sp>
      <p:sp>
        <p:nvSpPr>
          <p:cNvPr id="2" name="Title 1"/>
          <p:cNvSpPr>
            <a:spLocks noGrp="1"/>
          </p:cNvSpPr>
          <p:nvPr>
            <p:ph type="title" hasCustomPrompt="1"/>
          </p:nvPr>
        </p:nvSpPr>
        <p:spPr>
          <a:xfrm>
            <a:off x="451217" y="549302"/>
            <a:ext cx="2579332" cy="1041683"/>
          </a:xfrm>
          <a:prstGeom prst="rect">
            <a:avLst/>
          </a:prstGeom>
        </p:spPr>
        <p:txBody>
          <a:bodyPr/>
          <a:lstStyle>
            <a:lvl1pPr>
              <a:defRPr sz="2000" baseline="0">
                <a:solidFill>
                  <a:schemeClr val="tx1"/>
                </a:solidFill>
              </a:defRPr>
            </a:lvl1pPr>
          </a:lstStyle>
          <a:p>
            <a:r>
              <a:rPr lang="en-GB" dirty="0" smtClean="0"/>
              <a:t>Title spread</a:t>
            </a:r>
            <a:br>
              <a:rPr lang="en-GB" dirty="0" smtClean="0"/>
            </a:br>
            <a:r>
              <a:rPr lang="en-GB" dirty="0" smtClean="0"/>
              <a:t>over three</a:t>
            </a:r>
            <a:br>
              <a:rPr lang="en-GB" dirty="0" smtClean="0"/>
            </a:br>
            <a:r>
              <a:rPr lang="en-GB" dirty="0" smtClean="0"/>
              <a:t>lines</a:t>
            </a:r>
            <a:endParaRPr lang="en-US" dirty="0"/>
          </a:p>
        </p:txBody>
      </p:sp>
      <p:sp>
        <p:nvSpPr>
          <p:cNvPr id="6" name="Content Placeholder 5"/>
          <p:cNvSpPr>
            <a:spLocks noGrp="1"/>
          </p:cNvSpPr>
          <p:nvPr>
            <p:ph sz="quarter" idx="10" hasCustomPrompt="1"/>
          </p:nvPr>
        </p:nvSpPr>
        <p:spPr>
          <a:xfrm>
            <a:off x="454571" y="1605255"/>
            <a:ext cx="2575978" cy="4679658"/>
          </a:xfrm>
          <a:prstGeom prst="rect">
            <a:avLst/>
          </a:prstGeom>
          <a:noFill/>
        </p:spPr>
        <p:txBody>
          <a:bodyPr/>
          <a:lstStyle>
            <a:lvl1pPr marL="0" indent="0">
              <a:spcBef>
                <a:spcPts val="400"/>
              </a:spcBef>
              <a:buFontTx/>
              <a:buNone/>
              <a:defRPr sz="1000">
                <a:solidFill>
                  <a:schemeClr val="tx2"/>
                </a:solidFill>
              </a:defRPr>
            </a:lvl1pPr>
            <a:lvl2pPr marL="271463" indent="-187325">
              <a:spcBef>
                <a:spcPts val="400"/>
              </a:spcBef>
              <a:defRPr sz="1000">
                <a:solidFill>
                  <a:schemeClr val="tx2"/>
                </a:solidFill>
              </a:defRPr>
            </a:lvl2pPr>
            <a:lvl3pPr marL="534988" indent="-179388">
              <a:spcBef>
                <a:spcPts val="400"/>
              </a:spcBef>
              <a:defRPr sz="900">
                <a:solidFill>
                  <a:schemeClr val="tx2"/>
                </a:solidFill>
              </a:defRPr>
            </a:lvl3pPr>
          </a:lstStyle>
          <a:p>
            <a:pPr lvl="0"/>
            <a:r>
              <a:rPr lang="en-GB" dirty="0" smtClean="0"/>
              <a:t>First level</a:t>
            </a:r>
          </a:p>
          <a:p>
            <a:pPr lvl="1"/>
            <a:r>
              <a:rPr lang="en-GB" dirty="0" smtClean="0"/>
              <a:t>Second level</a:t>
            </a:r>
          </a:p>
          <a:p>
            <a:pPr lvl="2"/>
            <a:r>
              <a:rPr lang="en-GB" dirty="0" smtClean="0"/>
              <a:t>Third level</a:t>
            </a:r>
          </a:p>
        </p:txBody>
      </p:sp>
      <p:sp>
        <p:nvSpPr>
          <p:cNvPr id="10" name="Content Placeholder 5"/>
          <p:cNvSpPr>
            <a:spLocks noGrp="1"/>
          </p:cNvSpPr>
          <p:nvPr>
            <p:ph sz="quarter" idx="12" hasCustomPrompt="1"/>
          </p:nvPr>
        </p:nvSpPr>
        <p:spPr>
          <a:xfrm>
            <a:off x="3275892" y="548425"/>
            <a:ext cx="5750853" cy="5736488"/>
          </a:xfrm>
          <a:prstGeom prst="rect">
            <a:avLst/>
          </a:prstGeom>
        </p:spPr>
        <p:txBody>
          <a:bodyPr/>
          <a:lstStyle>
            <a:lvl1pPr>
              <a:spcBef>
                <a:spcPts val="400"/>
              </a:spcBef>
              <a:defRPr sz="1200">
                <a:solidFill>
                  <a:schemeClr val="tx2"/>
                </a:solidFill>
              </a:defRPr>
            </a:lvl1pPr>
            <a:lvl2pPr>
              <a:spcBef>
                <a:spcPts val="400"/>
              </a:spcBef>
              <a:defRPr sz="1200">
                <a:solidFill>
                  <a:schemeClr val="tx2"/>
                </a:solidFill>
              </a:defRPr>
            </a:lvl2pPr>
            <a:lvl3pPr>
              <a:spcBef>
                <a:spcPts val="400"/>
              </a:spcBef>
              <a:defRPr sz="1100">
                <a:solidFill>
                  <a:schemeClr val="bg2"/>
                </a:solidFill>
              </a:defRPr>
            </a:lvl3pPr>
          </a:lstStyle>
          <a:p>
            <a:pPr lvl="0"/>
            <a:r>
              <a:rPr lang="en-GB" dirty="0" smtClean="0"/>
              <a:t>First level</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1635281908"/>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33810600"/>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apes_Blank">
    <p:spTree>
      <p:nvGrpSpPr>
        <p:cNvPr id="1" name=""/>
        <p:cNvGrpSpPr/>
        <p:nvPr/>
      </p:nvGrpSpPr>
      <p:grpSpPr>
        <a:xfrm>
          <a:off x="0" y="0"/>
          <a:ext cx="0" cy="0"/>
          <a:chOff x="0" y="0"/>
          <a:chExt cx="0" cy="0"/>
        </a:xfrm>
      </p:grpSpPr>
      <p:sp>
        <p:nvSpPr>
          <p:cNvPr id="6" name="Rectangle 5"/>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16272F"/>
                </a:solidFill>
                <a:cs typeface="Effra"/>
              </a:rPr>
              <a:t>© 2015 </a:t>
            </a:r>
            <a:r>
              <a:rPr lang="en-GB" sz="900" dirty="0" err="1" smtClean="0">
                <a:solidFill>
                  <a:srgbClr val="16272F"/>
                </a:solidFill>
                <a:cs typeface="Effra"/>
              </a:rPr>
              <a:t>Lumin</a:t>
            </a:r>
            <a:r>
              <a:rPr lang="en-GB" sz="900" dirty="0" smtClean="0">
                <a:solidFill>
                  <a:srgbClr val="16272F"/>
                </a:solidFill>
                <a:cs typeface="Effra"/>
              </a:rPr>
              <a:t> Wealth Management Limited</a:t>
            </a:r>
            <a:endParaRPr lang="en-GB" sz="900" dirty="0">
              <a:solidFill>
                <a:srgbClr val="16272F"/>
              </a:solidFill>
              <a:cs typeface="Effra"/>
            </a:endParaRPr>
          </a:p>
        </p:txBody>
      </p:sp>
      <p:sp>
        <p:nvSpPr>
          <p:cNvPr id="7" name="Round Same Side Corner Rectangle 6"/>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16272F"/>
                </a:solidFill>
                <a:latin typeface="Century Gothic"/>
                <a:cs typeface="Effra"/>
              </a:rPr>
              <a:pPr marL="92075" algn="r"/>
              <a:t>‹#›</a:t>
            </a:fld>
            <a:endParaRPr lang="en-GB" sz="1400" dirty="0">
              <a:solidFill>
                <a:srgbClr val="16272F"/>
              </a:solidFill>
              <a:latin typeface="Century Gothic"/>
              <a:cs typeface="Effra"/>
            </a:endParaRPr>
          </a:p>
        </p:txBody>
      </p:sp>
      <p:sp>
        <p:nvSpPr>
          <p:cNvPr id="4" name="Rectangle 2"/>
          <p:cNvSpPr>
            <a:spLocks noGrp="1" noChangeArrowheads="1"/>
          </p:cNvSpPr>
          <p:nvPr>
            <p:ph type="ctrTitle" hasCustomPrompt="1"/>
          </p:nvPr>
        </p:nvSpPr>
        <p:spPr>
          <a:xfrm>
            <a:off x="554893" y="1138184"/>
            <a:ext cx="4623331" cy="1108075"/>
          </a:xfrm>
          <a:ln>
            <a:noFill/>
          </a:ln>
        </p:spPr>
        <p:txBody>
          <a:bodyPr anchor="t"/>
          <a:lstStyle>
            <a:lvl1pPr>
              <a:defRPr sz="2000" b="0" i="0" baseline="0">
                <a:solidFill>
                  <a:schemeClr val="tx1"/>
                </a:solidFill>
                <a:latin typeface="+mn-lt"/>
                <a:cs typeface="Effra Light"/>
              </a:defRPr>
            </a:lvl1pPr>
          </a:lstStyle>
          <a:p>
            <a:pPr lvl="0"/>
            <a:r>
              <a:rPr lang="en-GB" noProof="0" dirty="0" smtClean="0"/>
              <a:t>White Background</a:t>
            </a:r>
            <a:br>
              <a:rPr lang="en-GB" noProof="0" dirty="0" smtClean="0"/>
            </a:br>
            <a:r>
              <a:rPr lang="en-GB" noProof="0" dirty="0" smtClean="0"/>
              <a:t>Text Here</a:t>
            </a:r>
          </a:p>
        </p:txBody>
      </p:sp>
    </p:spTree>
    <p:extLst>
      <p:ext uri="{BB962C8B-B14F-4D97-AF65-F5344CB8AC3E}">
        <p14:creationId xmlns:p14="http://schemas.microsoft.com/office/powerpoint/2010/main" val="2466445392"/>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908C77-E46A-4B46-B00E-D9E2A4AF21F9}" type="slidenum">
              <a:rPr lang="en-US"/>
              <a:pPr>
                <a:defRPr/>
              </a:pPr>
              <a:t>‹#›</a:t>
            </a:fld>
            <a:endParaRPr lang="en-US"/>
          </a:p>
        </p:txBody>
      </p:sp>
    </p:spTree>
    <p:extLst>
      <p:ext uri="{BB962C8B-B14F-4D97-AF65-F5344CB8AC3E}">
        <p14:creationId xmlns:p14="http://schemas.microsoft.com/office/powerpoint/2010/main" val="2176879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ocks_Light_Grey_Grid_Quote">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rgbClr val="16272F"/>
              </a:solidFill>
            </a:endParaRPr>
          </a:p>
        </p:txBody>
      </p:sp>
      <p:sp>
        <p:nvSpPr>
          <p:cNvPr id="4098" name="Rectangle 2"/>
          <p:cNvSpPr>
            <a:spLocks noGrp="1" noChangeArrowheads="1"/>
          </p:cNvSpPr>
          <p:nvPr>
            <p:ph type="ctrTitle" hasCustomPrompt="1"/>
          </p:nvPr>
        </p:nvSpPr>
        <p:spPr>
          <a:xfrm>
            <a:off x="554893" y="1138184"/>
            <a:ext cx="4623331" cy="1108075"/>
          </a:xfrm>
          <a:ln>
            <a:noFill/>
          </a:ln>
        </p:spPr>
        <p:txBody>
          <a:bodyPr anchor="t"/>
          <a:lstStyle>
            <a:lvl1pPr>
              <a:defRPr sz="2000" b="0" i="0" baseline="0">
                <a:solidFill>
                  <a:schemeClr val="tx1"/>
                </a:solidFill>
                <a:latin typeface="+mn-lt"/>
                <a:cs typeface="Effra Light"/>
              </a:defRPr>
            </a:lvl1pPr>
          </a:lstStyle>
          <a:p>
            <a:pPr lvl="0"/>
            <a:r>
              <a:rPr lang="en-GB" noProof="0" dirty="0" smtClean="0"/>
              <a:t>Very Light Turquoise Background</a:t>
            </a:r>
            <a:br>
              <a:rPr lang="en-GB" noProof="0" dirty="0" smtClean="0"/>
            </a:br>
            <a:r>
              <a:rPr lang="en-GB" noProof="0" dirty="0" smtClean="0"/>
              <a:t>Text Here</a:t>
            </a:r>
          </a:p>
        </p:txBody>
      </p:sp>
      <p:sp>
        <p:nvSpPr>
          <p:cNvPr id="6" name="Rectangle 5"/>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00778B"/>
                </a:solidFill>
                <a:cs typeface="Effra"/>
              </a:rPr>
              <a:t>© 2015 </a:t>
            </a:r>
            <a:r>
              <a:rPr lang="en-GB" sz="900" dirty="0" err="1" smtClean="0">
                <a:solidFill>
                  <a:srgbClr val="00778B"/>
                </a:solidFill>
                <a:cs typeface="Effra"/>
              </a:rPr>
              <a:t>Lumin</a:t>
            </a:r>
            <a:r>
              <a:rPr lang="en-GB" sz="900" dirty="0" smtClean="0">
                <a:solidFill>
                  <a:srgbClr val="00778B"/>
                </a:solidFill>
                <a:cs typeface="Effra"/>
              </a:rPr>
              <a:t> Wealth Management Limited</a:t>
            </a:r>
            <a:endParaRPr lang="en-GB" sz="900" dirty="0">
              <a:solidFill>
                <a:srgbClr val="00778B"/>
              </a:solidFill>
              <a:cs typeface="Effra"/>
            </a:endParaRPr>
          </a:p>
        </p:txBody>
      </p:sp>
      <p:sp>
        <p:nvSpPr>
          <p:cNvPr id="7" name="Round Same Side Corner Rectangle 6"/>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00778B"/>
                </a:solidFill>
                <a:latin typeface="Century Gothic"/>
                <a:cs typeface="Effra"/>
              </a:rPr>
              <a:pPr marL="92075" algn="r"/>
              <a:t>‹#›</a:t>
            </a:fld>
            <a:endParaRPr lang="en-GB" sz="1400" dirty="0">
              <a:solidFill>
                <a:srgbClr val="00778B"/>
              </a:solidFill>
              <a:latin typeface="Century Gothic"/>
              <a:cs typeface="Effra"/>
            </a:endParaRPr>
          </a:p>
        </p:txBody>
      </p:sp>
    </p:spTree>
    <p:extLst>
      <p:ext uri="{BB962C8B-B14F-4D97-AF65-F5344CB8AC3E}">
        <p14:creationId xmlns:p14="http://schemas.microsoft.com/office/powerpoint/2010/main" val="3496171071"/>
      </p:ext>
    </p:extLst>
  </p:cSld>
  <p:clrMapOvr>
    <a:masterClrMapping/>
  </p:clrMapOvr>
  <p:transition spd="slow">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Blocks_Dark_Grey_Grid_Quote">
    <p:spTree>
      <p:nvGrpSpPr>
        <p:cNvPr id="1" name=""/>
        <p:cNvGrpSpPr/>
        <p:nvPr/>
      </p:nvGrpSpPr>
      <p:grpSpPr>
        <a:xfrm>
          <a:off x="0" y="0"/>
          <a:ext cx="0" cy="0"/>
          <a:chOff x="0" y="0"/>
          <a:chExt cx="0" cy="0"/>
        </a:xfrm>
      </p:grpSpPr>
      <p:sp>
        <p:nvSpPr>
          <p:cNvPr id="6" name="Rectangle 5"/>
          <p:cNvSpPr/>
          <p:nvPr userDrawn="1"/>
        </p:nvSpPr>
        <p:spPr>
          <a:xfrm>
            <a:off x="0" y="1"/>
            <a:ext cx="9144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rgbClr val="FFFFFF"/>
              </a:solidFill>
            </a:endParaRPr>
          </a:p>
        </p:txBody>
      </p:sp>
      <p:sp>
        <p:nvSpPr>
          <p:cNvPr id="4098" name="Rectangle 2"/>
          <p:cNvSpPr>
            <a:spLocks noGrp="1" noChangeArrowheads="1"/>
          </p:cNvSpPr>
          <p:nvPr>
            <p:ph type="ctrTitle" hasCustomPrompt="1"/>
          </p:nvPr>
        </p:nvSpPr>
        <p:spPr>
          <a:xfrm>
            <a:off x="554893" y="1138184"/>
            <a:ext cx="4623331" cy="1108075"/>
          </a:xfrm>
          <a:ln>
            <a:noFill/>
          </a:ln>
        </p:spPr>
        <p:txBody>
          <a:bodyPr anchor="t"/>
          <a:lstStyle>
            <a:lvl1pPr>
              <a:defRPr sz="2000" b="0" i="0" baseline="0">
                <a:solidFill>
                  <a:schemeClr val="bg1"/>
                </a:solidFill>
                <a:latin typeface="+mn-lt"/>
                <a:cs typeface="Verdana"/>
              </a:defRPr>
            </a:lvl1pPr>
          </a:lstStyle>
          <a:p>
            <a:pPr lvl="0"/>
            <a:r>
              <a:rPr lang="en-GB" noProof="0" dirty="0" smtClean="0"/>
              <a:t>Light Turquoise Background</a:t>
            </a:r>
            <a:br>
              <a:rPr lang="en-GB" noProof="0" dirty="0" smtClean="0"/>
            </a:br>
            <a:r>
              <a:rPr lang="en-GB" noProof="0" dirty="0" smtClean="0"/>
              <a:t>Text Here</a:t>
            </a:r>
          </a:p>
        </p:txBody>
      </p:sp>
      <p:sp>
        <p:nvSpPr>
          <p:cNvPr id="7" name="Rectangle 6"/>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FFFFFF"/>
                </a:solidFill>
                <a:cs typeface="Effra"/>
              </a:rPr>
              <a:t>© 2015 </a:t>
            </a:r>
            <a:r>
              <a:rPr lang="en-GB" sz="900" dirty="0" err="1" smtClean="0">
                <a:solidFill>
                  <a:srgbClr val="FFFFFF"/>
                </a:solidFill>
                <a:cs typeface="Effra"/>
              </a:rPr>
              <a:t>Lumin</a:t>
            </a:r>
            <a:r>
              <a:rPr lang="en-GB" sz="900" dirty="0" smtClean="0">
                <a:solidFill>
                  <a:srgbClr val="FFFFFF"/>
                </a:solidFill>
                <a:cs typeface="Effra"/>
              </a:rPr>
              <a:t> Wealth Management Limited</a:t>
            </a:r>
            <a:endParaRPr lang="en-GB" sz="900" dirty="0">
              <a:solidFill>
                <a:srgbClr val="FFFFFF"/>
              </a:solidFill>
              <a:cs typeface="Effra"/>
            </a:endParaRPr>
          </a:p>
        </p:txBody>
      </p:sp>
      <p:sp>
        <p:nvSpPr>
          <p:cNvPr id="8" name="Round Same Side Corner Rectangle 7"/>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FFFFFF"/>
                </a:solidFill>
                <a:latin typeface="Century Gothic"/>
                <a:cs typeface="Effra"/>
              </a:rPr>
              <a:pPr marL="92075" algn="r"/>
              <a:t>‹#›</a:t>
            </a:fld>
            <a:endParaRPr lang="en-GB" sz="1400" dirty="0">
              <a:solidFill>
                <a:srgbClr val="FFFFFF"/>
              </a:solidFill>
              <a:latin typeface="Century Gothic"/>
              <a:cs typeface="Effra"/>
            </a:endParaRPr>
          </a:p>
        </p:txBody>
      </p:sp>
    </p:spTree>
    <p:extLst>
      <p:ext uri="{BB962C8B-B14F-4D97-AF65-F5344CB8AC3E}">
        <p14:creationId xmlns:p14="http://schemas.microsoft.com/office/powerpoint/2010/main" val="351023249"/>
      </p:ext>
    </p:extLst>
  </p:cSld>
  <p:clrMapOvr>
    <a:masterClrMapping/>
  </p:clrMapOvr>
  <p:transition spd="slow">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ocks_Dark_Grey_Grid_Quote">
    <p:spTree>
      <p:nvGrpSpPr>
        <p:cNvPr id="1" name=""/>
        <p:cNvGrpSpPr/>
        <p:nvPr/>
      </p:nvGrpSpPr>
      <p:grpSpPr>
        <a:xfrm>
          <a:off x="0" y="0"/>
          <a:ext cx="0" cy="0"/>
          <a:chOff x="0" y="0"/>
          <a:chExt cx="0" cy="0"/>
        </a:xfrm>
      </p:grpSpPr>
      <p:sp>
        <p:nvSpPr>
          <p:cNvPr id="6" name="Rectangle 5"/>
          <p:cNvSpPr/>
          <p:nvPr userDrawn="1"/>
        </p:nvSpPr>
        <p:spPr>
          <a:xfrm>
            <a:off x="0" y="1"/>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rgbClr val="FFFFFF"/>
              </a:solidFill>
            </a:endParaRPr>
          </a:p>
        </p:txBody>
      </p:sp>
      <p:sp>
        <p:nvSpPr>
          <p:cNvPr id="4098" name="Rectangle 2"/>
          <p:cNvSpPr>
            <a:spLocks noGrp="1" noChangeArrowheads="1"/>
          </p:cNvSpPr>
          <p:nvPr>
            <p:ph type="ctrTitle" hasCustomPrompt="1"/>
          </p:nvPr>
        </p:nvSpPr>
        <p:spPr>
          <a:xfrm>
            <a:off x="554893" y="1138184"/>
            <a:ext cx="4623331" cy="1108075"/>
          </a:xfrm>
          <a:ln>
            <a:noFill/>
          </a:ln>
        </p:spPr>
        <p:txBody>
          <a:bodyPr anchor="t"/>
          <a:lstStyle>
            <a:lvl1pPr>
              <a:defRPr sz="2000" b="0" i="0" baseline="0">
                <a:solidFill>
                  <a:schemeClr val="bg1"/>
                </a:solidFill>
                <a:latin typeface="+mn-lt"/>
                <a:cs typeface="Verdana"/>
              </a:defRPr>
            </a:lvl1pPr>
          </a:lstStyle>
          <a:p>
            <a:pPr lvl="0"/>
            <a:r>
              <a:rPr lang="en-GB" noProof="0" dirty="0" smtClean="0"/>
              <a:t>Mid Turquoise Background</a:t>
            </a:r>
            <a:br>
              <a:rPr lang="en-GB" noProof="0" dirty="0" smtClean="0"/>
            </a:br>
            <a:r>
              <a:rPr lang="en-GB" noProof="0" dirty="0" smtClean="0"/>
              <a:t>Text Here</a:t>
            </a:r>
          </a:p>
        </p:txBody>
      </p:sp>
      <p:sp>
        <p:nvSpPr>
          <p:cNvPr id="7" name="Rectangle 6"/>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FFFFFF"/>
                </a:solidFill>
                <a:cs typeface="Effra"/>
              </a:rPr>
              <a:t>© 2015 </a:t>
            </a:r>
            <a:r>
              <a:rPr lang="en-GB" sz="900" dirty="0" err="1" smtClean="0">
                <a:solidFill>
                  <a:srgbClr val="FFFFFF"/>
                </a:solidFill>
                <a:cs typeface="Effra"/>
              </a:rPr>
              <a:t>Lumin</a:t>
            </a:r>
            <a:r>
              <a:rPr lang="en-GB" sz="900" dirty="0" smtClean="0">
                <a:solidFill>
                  <a:srgbClr val="FFFFFF"/>
                </a:solidFill>
                <a:cs typeface="Effra"/>
              </a:rPr>
              <a:t> Wealth Management Limited</a:t>
            </a:r>
            <a:endParaRPr lang="en-GB" sz="900" dirty="0">
              <a:solidFill>
                <a:srgbClr val="FFFFFF"/>
              </a:solidFill>
              <a:cs typeface="Effra"/>
            </a:endParaRPr>
          </a:p>
        </p:txBody>
      </p:sp>
      <p:sp>
        <p:nvSpPr>
          <p:cNvPr id="8" name="Round Same Side Corner Rectangle 7"/>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FFFFFF"/>
                </a:solidFill>
                <a:latin typeface="Century Gothic"/>
                <a:cs typeface="Effra"/>
              </a:rPr>
              <a:pPr marL="92075" algn="r"/>
              <a:t>‹#›</a:t>
            </a:fld>
            <a:endParaRPr lang="en-GB" sz="1400" dirty="0">
              <a:solidFill>
                <a:srgbClr val="FFFFFF"/>
              </a:solidFill>
              <a:latin typeface="Century Gothic"/>
              <a:cs typeface="Effra"/>
            </a:endParaRPr>
          </a:p>
        </p:txBody>
      </p:sp>
    </p:spTree>
    <p:extLst>
      <p:ext uri="{BB962C8B-B14F-4D97-AF65-F5344CB8AC3E}">
        <p14:creationId xmlns:p14="http://schemas.microsoft.com/office/powerpoint/2010/main" val="2658282094"/>
      </p:ext>
    </p:extLst>
  </p:cSld>
  <p:clrMapOvr>
    <a:masterClrMapping/>
  </p:clrMapOvr>
  <p:transition spd="slow">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Blocks_Dark_Grey_Grid_Quote">
    <p:spTree>
      <p:nvGrpSpPr>
        <p:cNvPr id="1" name=""/>
        <p:cNvGrpSpPr/>
        <p:nvPr/>
      </p:nvGrpSpPr>
      <p:grpSpPr>
        <a:xfrm>
          <a:off x="0" y="0"/>
          <a:ext cx="0" cy="0"/>
          <a:chOff x="0" y="0"/>
          <a:chExt cx="0" cy="0"/>
        </a:xfrm>
      </p:grpSpPr>
      <p:sp>
        <p:nvSpPr>
          <p:cNvPr id="6" name="Rectangle 5"/>
          <p:cNvSpPr/>
          <p:nvPr userDrawn="1"/>
        </p:nvSpPr>
        <p:spPr>
          <a:xfrm>
            <a:off x="0" y="1"/>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rgbClr val="FFFFFF"/>
              </a:solidFill>
            </a:endParaRPr>
          </a:p>
        </p:txBody>
      </p:sp>
      <p:sp>
        <p:nvSpPr>
          <p:cNvPr id="4098" name="Rectangle 2"/>
          <p:cNvSpPr>
            <a:spLocks noGrp="1" noChangeArrowheads="1"/>
          </p:cNvSpPr>
          <p:nvPr>
            <p:ph type="ctrTitle" hasCustomPrompt="1"/>
          </p:nvPr>
        </p:nvSpPr>
        <p:spPr>
          <a:xfrm>
            <a:off x="554893" y="1138184"/>
            <a:ext cx="4623331" cy="1108075"/>
          </a:xfrm>
          <a:ln>
            <a:noFill/>
          </a:ln>
        </p:spPr>
        <p:txBody>
          <a:bodyPr anchor="t"/>
          <a:lstStyle>
            <a:lvl1pPr>
              <a:defRPr sz="2000" b="0" i="0" baseline="0">
                <a:solidFill>
                  <a:schemeClr val="bg1"/>
                </a:solidFill>
                <a:latin typeface="+mn-lt"/>
                <a:cs typeface="Verdana"/>
              </a:defRPr>
            </a:lvl1pPr>
          </a:lstStyle>
          <a:p>
            <a:pPr lvl="0"/>
            <a:r>
              <a:rPr lang="en-GB" noProof="0" dirty="0" smtClean="0"/>
              <a:t>Dark Turquoise Background</a:t>
            </a:r>
            <a:br>
              <a:rPr lang="en-GB" noProof="0" dirty="0" smtClean="0"/>
            </a:br>
            <a:r>
              <a:rPr lang="en-GB" noProof="0" dirty="0" smtClean="0"/>
              <a:t>Text Here</a:t>
            </a:r>
          </a:p>
        </p:txBody>
      </p:sp>
      <p:sp>
        <p:nvSpPr>
          <p:cNvPr id="7" name="Rectangle 6"/>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FFFFFF"/>
                </a:solidFill>
                <a:cs typeface="Effra"/>
              </a:rPr>
              <a:t>© 2015 </a:t>
            </a:r>
            <a:r>
              <a:rPr lang="en-GB" sz="900" dirty="0" err="1" smtClean="0">
                <a:solidFill>
                  <a:srgbClr val="FFFFFF"/>
                </a:solidFill>
                <a:cs typeface="Effra"/>
              </a:rPr>
              <a:t>Lumin</a:t>
            </a:r>
            <a:r>
              <a:rPr lang="en-GB" sz="900" dirty="0" smtClean="0">
                <a:solidFill>
                  <a:srgbClr val="FFFFFF"/>
                </a:solidFill>
                <a:cs typeface="Effra"/>
              </a:rPr>
              <a:t> Wealth Management Limited</a:t>
            </a:r>
            <a:endParaRPr lang="en-GB" sz="900" dirty="0">
              <a:solidFill>
                <a:srgbClr val="FFFFFF"/>
              </a:solidFill>
              <a:cs typeface="Effra"/>
            </a:endParaRPr>
          </a:p>
        </p:txBody>
      </p:sp>
      <p:sp>
        <p:nvSpPr>
          <p:cNvPr id="8" name="Round Same Side Corner Rectangle 7"/>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FFFFFF"/>
                </a:solidFill>
                <a:latin typeface="Century Gothic"/>
                <a:cs typeface="Effra"/>
              </a:rPr>
              <a:pPr marL="92075" algn="r"/>
              <a:t>‹#›</a:t>
            </a:fld>
            <a:endParaRPr lang="en-GB" sz="1400" dirty="0">
              <a:solidFill>
                <a:srgbClr val="FFFFFF"/>
              </a:solidFill>
              <a:latin typeface="Century Gothic"/>
              <a:cs typeface="Effra"/>
            </a:endParaRPr>
          </a:p>
        </p:txBody>
      </p:sp>
    </p:spTree>
    <p:extLst>
      <p:ext uri="{BB962C8B-B14F-4D97-AF65-F5344CB8AC3E}">
        <p14:creationId xmlns:p14="http://schemas.microsoft.com/office/powerpoint/2010/main" val="125346694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hapes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6617"/>
          <a:stretch/>
        </p:blipFill>
        <p:spPr>
          <a:xfrm>
            <a:off x="-9386" y="0"/>
            <a:ext cx="9179891" cy="6858000"/>
          </a:xfrm>
          <a:prstGeom prst="rect">
            <a:avLst/>
          </a:prstGeom>
        </p:spPr>
      </p:pic>
      <p:sp>
        <p:nvSpPr>
          <p:cNvPr id="6" name="Rectangle 5"/>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FFFFFF"/>
                </a:solidFill>
                <a:cs typeface="Effra"/>
              </a:rPr>
              <a:t>© 2015 </a:t>
            </a:r>
            <a:r>
              <a:rPr lang="en-GB" sz="900" dirty="0" err="1" smtClean="0">
                <a:solidFill>
                  <a:srgbClr val="FFFFFF"/>
                </a:solidFill>
                <a:cs typeface="Effra"/>
              </a:rPr>
              <a:t>Lumin</a:t>
            </a:r>
            <a:r>
              <a:rPr lang="en-GB" sz="900" dirty="0" smtClean="0">
                <a:solidFill>
                  <a:srgbClr val="FFFFFF"/>
                </a:solidFill>
                <a:cs typeface="Effra"/>
              </a:rPr>
              <a:t> Wealth Management Limited</a:t>
            </a:r>
            <a:endParaRPr lang="en-GB" sz="900" dirty="0">
              <a:solidFill>
                <a:srgbClr val="FFFFFF"/>
              </a:solidFill>
              <a:cs typeface="Effra"/>
            </a:endParaRPr>
          </a:p>
        </p:txBody>
      </p:sp>
      <p:sp>
        <p:nvSpPr>
          <p:cNvPr id="7" name="Round Same Side Corner Rectangle 6"/>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FFFFFF"/>
                </a:solidFill>
                <a:latin typeface="Century Gothic"/>
                <a:cs typeface="Effra"/>
              </a:rPr>
              <a:pPr marL="92075" algn="r"/>
              <a:t>‹#›</a:t>
            </a:fld>
            <a:endParaRPr lang="en-GB" sz="1400" dirty="0">
              <a:solidFill>
                <a:srgbClr val="FFFFFF"/>
              </a:solidFill>
              <a:latin typeface="Century Gothic"/>
              <a:cs typeface="Effra"/>
            </a:endParaRPr>
          </a:p>
        </p:txBody>
      </p:sp>
      <p:sp>
        <p:nvSpPr>
          <p:cNvPr id="4" name="Rectangle 2"/>
          <p:cNvSpPr>
            <a:spLocks noGrp="1" noChangeArrowheads="1"/>
          </p:cNvSpPr>
          <p:nvPr>
            <p:ph type="ctrTitle" hasCustomPrompt="1"/>
          </p:nvPr>
        </p:nvSpPr>
        <p:spPr>
          <a:xfrm>
            <a:off x="554893" y="1138184"/>
            <a:ext cx="4623331" cy="1108075"/>
          </a:xfrm>
          <a:ln>
            <a:noFill/>
          </a:ln>
        </p:spPr>
        <p:txBody>
          <a:bodyPr anchor="t"/>
          <a:lstStyle>
            <a:lvl1pPr>
              <a:defRPr sz="2000" b="0" i="0" baseline="0">
                <a:solidFill>
                  <a:srgbClr val="FFFFFF"/>
                </a:solidFill>
                <a:latin typeface="+mn-lt"/>
                <a:cs typeface="Effra Light"/>
              </a:defRPr>
            </a:lvl1pPr>
          </a:lstStyle>
          <a:p>
            <a:pPr lvl="0"/>
            <a:r>
              <a:rPr lang="en-GB" noProof="0" dirty="0" smtClean="0"/>
              <a:t>Textured Background</a:t>
            </a:r>
            <a:br>
              <a:rPr lang="en-GB" noProof="0" dirty="0" smtClean="0"/>
            </a:br>
            <a:r>
              <a:rPr lang="en-GB" noProof="0" dirty="0" smtClean="0"/>
              <a:t>Text Here</a:t>
            </a:r>
          </a:p>
        </p:txBody>
      </p:sp>
    </p:spTree>
    <p:extLst>
      <p:ext uri="{BB962C8B-B14F-4D97-AF65-F5344CB8AC3E}">
        <p14:creationId xmlns:p14="http://schemas.microsoft.com/office/powerpoint/2010/main" val="3985399057"/>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ocks_Dark_Grey_Grid_Quote">
    <p:spTree>
      <p:nvGrpSpPr>
        <p:cNvPr id="1" name=""/>
        <p:cNvGrpSpPr/>
        <p:nvPr/>
      </p:nvGrpSpPr>
      <p:grpSpPr>
        <a:xfrm>
          <a:off x="0" y="0"/>
          <a:ext cx="0" cy="0"/>
          <a:chOff x="0" y="0"/>
          <a:chExt cx="0" cy="0"/>
        </a:xfrm>
      </p:grpSpPr>
      <p:pic>
        <p:nvPicPr>
          <p:cNvPr id="2" name="Picture 1" descr="Lumin_background_13.png"/>
          <p:cNvPicPr>
            <a:picLocks noChangeAspect="1"/>
          </p:cNvPicPr>
          <p:nvPr userDrawn="1"/>
        </p:nvPicPr>
        <p:blipFill rotWithShape="1">
          <a:blip r:embed="rId2">
            <a:extLst>
              <a:ext uri="{28A0092B-C50C-407E-A947-70E740481C1C}">
                <a14:useLocalDpi xmlns:a14="http://schemas.microsoft.com/office/drawing/2010/main" val="0"/>
              </a:ext>
            </a:extLst>
          </a:blip>
          <a:srcRect b="6358"/>
          <a:stretch/>
        </p:blipFill>
        <p:spPr>
          <a:xfrm>
            <a:off x="-10491" y="-1"/>
            <a:ext cx="9154491" cy="6858001"/>
          </a:xfrm>
          <a:prstGeom prst="rect">
            <a:avLst/>
          </a:prstGeom>
        </p:spPr>
      </p:pic>
      <p:sp>
        <p:nvSpPr>
          <p:cNvPr id="4098" name="Rectangle 2"/>
          <p:cNvSpPr>
            <a:spLocks noGrp="1" noChangeArrowheads="1"/>
          </p:cNvSpPr>
          <p:nvPr>
            <p:ph type="ctrTitle" hasCustomPrompt="1"/>
          </p:nvPr>
        </p:nvSpPr>
        <p:spPr>
          <a:xfrm>
            <a:off x="554893" y="1138184"/>
            <a:ext cx="4623331" cy="1108075"/>
          </a:xfrm>
          <a:ln>
            <a:noFill/>
          </a:ln>
        </p:spPr>
        <p:txBody>
          <a:bodyPr anchor="t"/>
          <a:lstStyle>
            <a:lvl1pPr>
              <a:defRPr sz="2000" b="0" i="0">
                <a:solidFill>
                  <a:schemeClr val="bg1"/>
                </a:solidFill>
                <a:latin typeface="+mn-lt"/>
                <a:cs typeface="Verdana"/>
              </a:defRPr>
            </a:lvl1pPr>
          </a:lstStyle>
          <a:p>
            <a:pPr lvl="0"/>
            <a:r>
              <a:rPr lang="en-GB" noProof="0" dirty="0" smtClean="0"/>
              <a:t>Dark Branded Background</a:t>
            </a:r>
            <a:br>
              <a:rPr lang="en-GB" noProof="0" dirty="0" smtClean="0"/>
            </a:br>
            <a:r>
              <a:rPr lang="en-GB" noProof="0" dirty="0" smtClean="0"/>
              <a:t>Text Here</a:t>
            </a:r>
          </a:p>
        </p:txBody>
      </p:sp>
      <p:sp>
        <p:nvSpPr>
          <p:cNvPr id="7" name="Rectangle 6"/>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FFFFFF"/>
                </a:solidFill>
                <a:cs typeface="Effra"/>
              </a:rPr>
              <a:t>© 2015 </a:t>
            </a:r>
            <a:r>
              <a:rPr lang="en-GB" sz="900" dirty="0" err="1" smtClean="0">
                <a:solidFill>
                  <a:srgbClr val="FFFFFF"/>
                </a:solidFill>
                <a:cs typeface="Effra"/>
              </a:rPr>
              <a:t>Lumin</a:t>
            </a:r>
            <a:r>
              <a:rPr lang="en-GB" sz="900" dirty="0" smtClean="0">
                <a:solidFill>
                  <a:srgbClr val="FFFFFF"/>
                </a:solidFill>
                <a:cs typeface="Effra"/>
              </a:rPr>
              <a:t> Wealth Management Limited</a:t>
            </a:r>
            <a:endParaRPr lang="en-GB" sz="900" dirty="0">
              <a:solidFill>
                <a:srgbClr val="FFFFFF"/>
              </a:solidFill>
              <a:cs typeface="Effra"/>
            </a:endParaRPr>
          </a:p>
        </p:txBody>
      </p:sp>
      <p:sp>
        <p:nvSpPr>
          <p:cNvPr id="8" name="Round Same Side Corner Rectangle 7"/>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FFFFFF"/>
                </a:solidFill>
                <a:latin typeface="Century Gothic"/>
                <a:cs typeface="Effra"/>
              </a:rPr>
              <a:pPr marL="92075" algn="r"/>
              <a:t>‹#›</a:t>
            </a:fld>
            <a:endParaRPr lang="en-GB" sz="1400" dirty="0">
              <a:solidFill>
                <a:srgbClr val="FFFFFF"/>
              </a:solidFill>
              <a:latin typeface="Century Gothic"/>
              <a:cs typeface="Effra"/>
            </a:endParaRPr>
          </a:p>
        </p:txBody>
      </p:sp>
    </p:spTree>
    <p:extLst>
      <p:ext uri="{BB962C8B-B14F-4D97-AF65-F5344CB8AC3E}">
        <p14:creationId xmlns:p14="http://schemas.microsoft.com/office/powerpoint/2010/main" val="212382988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ocks_Dark_Grey_Grid_Quote">
    <p:spTree>
      <p:nvGrpSpPr>
        <p:cNvPr id="1" name=""/>
        <p:cNvGrpSpPr/>
        <p:nvPr/>
      </p:nvGrpSpPr>
      <p:grpSpPr>
        <a:xfrm>
          <a:off x="0" y="0"/>
          <a:ext cx="0" cy="0"/>
          <a:chOff x="0" y="0"/>
          <a:chExt cx="0" cy="0"/>
        </a:xfrm>
      </p:grpSpPr>
      <p:grpSp>
        <p:nvGrpSpPr>
          <p:cNvPr id="3" name="Group 2"/>
          <p:cNvGrpSpPr/>
          <p:nvPr userDrawn="1"/>
        </p:nvGrpSpPr>
        <p:grpSpPr>
          <a:xfrm>
            <a:off x="-508" y="-1"/>
            <a:ext cx="9144508" cy="6858001"/>
            <a:chOff x="-508" y="-1"/>
            <a:chExt cx="9144508" cy="6858001"/>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82087"/>
            <a:stretch/>
          </p:blipFill>
          <p:spPr>
            <a:xfrm>
              <a:off x="-508" y="-1"/>
              <a:ext cx="1535551" cy="6858001"/>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499" y="-1"/>
              <a:ext cx="8572501" cy="6858001"/>
            </a:xfrm>
            <a:prstGeom prst="rect">
              <a:avLst/>
            </a:prstGeom>
          </p:spPr>
        </p:pic>
      </p:grpSp>
      <p:sp>
        <p:nvSpPr>
          <p:cNvPr id="4098" name="Rectangle 2"/>
          <p:cNvSpPr>
            <a:spLocks noGrp="1" noChangeArrowheads="1"/>
          </p:cNvSpPr>
          <p:nvPr>
            <p:ph type="ctrTitle" hasCustomPrompt="1"/>
          </p:nvPr>
        </p:nvSpPr>
        <p:spPr>
          <a:xfrm>
            <a:off x="554893" y="1138184"/>
            <a:ext cx="4623331" cy="1108075"/>
          </a:xfrm>
          <a:ln>
            <a:noFill/>
          </a:ln>
        </p:spPr>
        <p:txBody>
          <a:bodyPr anchor="t"/>
          <a:lstStyle>
            <a:lvl1pPr>
              <a:defRPr sz="2000" b="0" i="0">
                <a:solidFill>
                  <a:schemeClr val="bg1"/>
                </a:solidFill>
                <a:latin typeface="+mn-lt"/>
                <a:cs typeface="Verdana"/>
              </a:defRPr>
            </a:lvl1pPr>
          </a:lstStyle>
          <a:p>
            <a:pPr lvl="0"/>
            <a:r>
              <a:rPr lang="en-GB" noProof="0" dirty="0" smtClean="0"/>
              <a:t>Dark Branded Background</a:t>
            </a:r>
            <a:br>
              <a:rPr lang="en-GB" noProof="0" dirty="0" smtClean="0"/>
            </a:br>
            <a:r>
              <a:rPr lang="en-GB" noProof="0" dirty="0" smtClean="0"/>
              <a:t>Text Here</a:t>
            </a:r>
          </a:p>
        </p:txBody>
      </p:sp>
      <p:sp>
        <p:nvSpPr>
          <p:cNvPr id="7" name="Rectangle 6"/>
          <p:cNvSpPr/>
          <p:nvPr userDrawn="1"/>
        </p:nvSpPr>
        <p:spPr>
          <a:xfrm>
            <a:off x="0" y="6502816"/>
            <a:ext cx="685354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FFFFFF"/>
                </a:solidFill>
                <a:cs typeface="Effra"/>
              </a:rPr>
              <a:t>© 2015 </a:t>
            </a:r>
            <a:r>
              <a:rPr lang="en-GB" sz="900" dirty="0" err="1" smtClean="0">
                <a:solidFill>
                  <a:srgbClr val="FFFFFF"/>
                </a:solidFill>
                <a:cs typeface="Effra"/>
              </a:rPr>
              <a:t>Lumin</a:t>
            </a:r>
            <a:r>
              <a:rPr lang="en-GB" sz="900" dirty="0" smtClean="0">
                <a:solidFill>
                  <a:srgbClr val="FFFFFF"/>
                </a:solidFill>
                <a:cs typeface="Effra"/>
              </a:rPr>
              <a:t> Wealth Management Limited</a:t>
            </a:r>
            <a:endParaRPr lang="en-GB" sz="900" dirty="0">
              <a:solidFill>
                <a:srgbClr val="FFFFFF"/>
              </a:solidFill>
              <a:cs typeface="Effra"/>
            </a:endParaRPr>
          </a:p>
        </p:txBody>
      </p:sp>
      <p:sp>
        <p:nvSpPr>
          <p:cNvPr id="8" name="Round Same Side Corner Rectangle 7"/>
          <p:cNvSpPr/>
          <p:nvPr userDrawn="1"/>
        </p:nvSpPr>
        <p:spPr>
          <a:xfrm rot="16200000">
            <a:off x="8129850"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FFFFFF"/>
                </a:solidFill>
                <a:latin typeface="Century Gothic"/>
                <a:cs typeface="Effra"/>
              </a:rPr>
              <a:pPr marL="92075" algn="r"/>
              <a:t>‹#›</a:t>
            </a:fld>
            <a:endParaRPr lang="en-GB" sz="1400" dirty="0">
              <a:solidFill>
                <a:srgbClr val="FFFFFF"/>
              </a:solidFill>
              <a:latin typeface="Century Gothic"/>
              <a:cs typeface="Effra"/>
            </a:endParaRPr>
          </a:p>
        </p:txBody>
      </p:sp>
    </p:spTree>
    <p:extLst>
      <p:ext uri="{BB962C8B-B14F-4D97-AF65-F5344CB8AC3E}">
        <p14:creationId xmlns:p14="http://schemas.microsoft.com/office/powerpoint/2010/main" val="272348148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ocks_Back_Cover">
    <p:spTree>
      <p:nvGrpSpPr>
        <p:cNvPr id="1" name=""/>
        <p:cNvGrpSpPr/>
        <p:nvPr/>
      </p:nvGrpSpPr>
      <p:grpSpPr>
        <a:xfrm>
          <a:off x="0" y="0"/>
          <a:ext cx="0" cy="0"/>
          <a:chOff x="0" y="0"/>
          <a:chExt cx="0" cy="0"/>
        </a:xfrm>
      </p:grpSpPr>
      <p:pic>
        <p:nvPicPr>
          <p:cNvPr id="10" name="Picture 9" descr="Lumin_background_13.png"/>
          <p:cNvPicPr>
            <a:picLocks noChangeAspect="1"/>
          </p:cNvPicPr>
          <p:nvPr userDrawn="1"/>
        </p:nvPicPr>
        <p:blipFill rotWithShape="1">
          <a:blip r:embed="rId2">
            <a:extLst>
              <a:ext uri="{28A0092B-C50C-407E-A947-70E740481C1C}">
                <a14:useLocalDpi xmlns:a14="http://schemas.microsoft.com/office/drawing/2010/main" val="0"/>
              </a:ext>
            </a:extLst>
          </a:blip>
          <a:srcRect b="6358"/>
          <a:stretch/>
        </p:blipFill>
        <p:spPr>
          <a:xfrm>
            <a:off x="-10491" y="-1"/>
            <a:ext cx="9154491" cy="6858001"/>
          </a:xfrm>
          <a:prstGeom prst="rect">
            <a:avLst/>
          </a:prstGeom>
        </p:spPr>
      </p:pic>
      <p:sp>
        <p:nvSpPr>
          <p:cNvPr id="17" name="Content Placeholder 10"/>
          <p:cNvSpPr>
            <a:spLocks noGrp="1"/>
          </p:cNvSpPr>
          <p:nvPr>
            <p:ph sz="quarter" idx="11" hasCustomPrompt="1"/>
          </p:nvPr>
        </p:nvSpPr>
        <p:spPr>
          <a:xfrm>
            <a:off x="563139" y="2238937"/>
            <a:ext cx="6017510" cy="350219"/>
          </a:xfrm>
        </p:spPr>
        <p:txBody>
          <a:bodyPr anchor="ctr"/>
          <a:lstStyle>
            <a:lvl1pPr marL="0" indent="0">
              <a:buNone/>
              <a:defRPr b="0">
                <a:solidFill>
                  <a:srgbClr val="FFFFFF"/>
                </a:solidFill>
              </a:defRPr>
            </a:lvl1pPr>
          </a:lstStyle>
          <a:p>
            <a:pPr lvl="0"/>
            <a:r>
              <a:rPr lang="en-GB" noProof="0" dirty="0" smtClean="0"/>
              <a:t>Contact email (optional)</a:t>
            </a:r>
            <a:endParaRPr lang="en-GB" noProof="0" dirty="0"/>
          </a:p>
        </p:txBody>
      </p:sp>
      <p:sp>
        <p:nvSpPr>
          <p:cNvPr id="18" name="Content Placeholder 10"/>
          <p:cNvSpPr>
            <a:spLocks noGrp="1"/>
          </p:cNvSpPr>
          <p:nvPr>
            <p:ph sz="quarter" idx="12" hasCustomPrompt="1"/>
          </p:nvPr>
        </p:nvSpPr>
        <p:spPr>
          <a:xfrm>
            <a:off x="563139" y="1878902"/>
            <a:ext cx="6017510" cy="350219"/>
          </a:xfrm>
        </p:spPr>
        <p:txBody>
          <a:bodyPr anchor="ctr"/>
          <a:lstStyle>
            <a:lvl1pPr marL="0" indent="0">
              <a:buNone/>
              <a:defRPr b="1" baseline="0">
                <a:solidFill>
                  <a:srgbClr val="FFFFFF"/>
                </a:solidFill>
              </a:defRPr>
            </a:lvl1pPr>
          </a:lstStyle>
          <a:p>
            <a:pPr lvl="0"/>
            <a:r>
              <a:rPr lang="en-GB" noProof="0" dirty="0" smtClean="0"/>
              <a:t>Contact name (optional)</a:t>
            </a:r>
            <a:endParaRPr lang="en-GB" noProof="0" dirty="0"/>
          </a:p>
        </p:txBody>
      </p:sp>
      <p:sp>
        <p:nvSpPr>
          <p:cNvPr id="6" name="Content Placeholder 1"/>
          <p:cNvSpPr txBox="1">
            <a:spLocks/>
          </p:cNvSpPr>
          <p:nvPr userDrawn="1"/>
        </p:nvSpPr>
        <p:spPr bwMode="auto">
          <a:xfrm>
            <a:off x="5794634" y="5189021"/>
            <a:ext cx="2951795" cy="121827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ts val="1000"/>
              </a:spcBef>
              <a:spcAft>
                <a:spcPct val="0"/>
              </a:spcAft>
              <a:buSzPct val="145000"/>
              <a:buFont typeface="Arial"/>
              <a:buNone/>
              <a:defRPr sz="1600" b="0" baseline="0">
                <a:solidFill>
                  <a:schemeClr val="tx2"/>
                </a:solidFill>
                <a:latin typeface="Effra Light"/>
                <a:ea typeface="+mn-ea"/>
                <a:cs typeface="Effra Light"/>
              </a:defRPr>
            </a:lvl1pPr>
            <a:lvl2pPr marL="539750" indent="-269875" algn="l" rtl="0" eaLnBrk="0" fontAlgn="base" hangingPunct="0">
              <a:spcBef>
                <a:spcPts val="1000"/>
              </a:spcBef>
              <a:spcAft>
                <a:spcPct val="0"/>
              </a:spcAft>
              <a:buSzPct val="145000"/>
              <a:buFont typeface="Arial"/>
              <a:buChar char="•"/>
              <a:defRPr sz="1600">
                <a:solidFill>
                  <a:schemeClr val="tx2"/>
                </a:solidFill>
                <a:latin typeface="Effra Light"/>
                <a:cs typeface="Effra Light"/>
              </a:defRPr>
            </a:lvl2pPr>
            <a:lvl3pPr marL="809625" indent="-269875" algn="l" rtl="0" eaLnBrk="0" fontAlgn="base" hangingPunct="0">
              <a:spcBef>
                <a:spcPts val="1000"/>
              </a:spcBef>
              <a:spcAft>
                <a:spcPct val="0"/>
              </a:spcAft>
              <a:buSzPct val="145000"/>
              <a:buFont typeface="Arial"/>
              <a:buChar char="•"/>
              <a:defRPr sz="1400" i="1">
                <a:solidFill>
                  <a:schemeClr val="accent3"/>
                </a:solidFill>
                <a:latin typeface="Effra Light"/>
                <a:cs typeface="Effra Light"/>
              </a:defRPr>
            </a:lvl3pPr>
            <a:lvl4pPr marL="1600200" indent="-228600" algn="l" rtl="0" eaLnBrk="0" fontAlgn="base" hangingPunct="0">
              <a:spcBef>
                <a:spcPct val="20000"/>
              </a:spcBef>
              <a:spcAft>
                <a:spcPct val="0"/>
              </a:spcAft>
              <a:buChar char="–"/>
              <a:defRPr sz="1400">
                <a:solidFill>
                  <a:srgbClr val="02253A"/>
                </a:solidFill>
                <a:latin typeface="Arial"/>
                <a:cs typeface="Arial"/>
              </a:defRPr>
            </a:lvl4pPr>
            <a:lvl5pPr marL="2057400" indent="-228600" algn="l" rtl="0" eaLnBrk="0" fontAlgn="base" hangingPunct="0">
              <a:spcBef>
                <a:spcPct val="20000"/>
              </a:spcBef>
              <a:spcAft>
                <a:spcPct val="0"/>
              </a:spcAft>
              <a:buChar char="»"/>
              <a:defRPr sz="1400">
                <a:solidFill>
                  <a:srgbClr val="02253A"/>
                </a:solidFill>
                <a:latin typeface="Arial"/>
                <a:cs typeface="Arial"/>
              </a:defRPr>
            </a:lvl5pPr>
            <a:lvl6pPr marL="2514600" indent="-228600" algn="l" rtl="0" fontAlgn="base">
              <a:spcBef>
                <a:spcPct val="20000"/>
              </a:spcBef>
              <a:spcAft>
                <a:spcPct val="0"/>
              </a:spcAft>
              <a:buChar char="»"/>
              <a:defRPr sz="1400">
                <a:solidFill>
                  <a:srgbClr val="02253A"/>
                </a:solidFill>
                <a:latin typeface="+mn-lt"/>
              </a:defRPr>
            </a:lvl6pPr>
            <a:lvl7pPr marL="2971800" indent="-228600" algn="l" rtl="0" fontAlgn="base">
              <a:spcBef>
                <a:spcPct val="20000"/>
              </a:spcBef>
              <a:spcAft>
                <a:spcPct val="0"/>
              </a:spcAft>
              <a:buChar char="»"/>
              <a:defRPr sz="1400">
                <a:solidFill>
                  <a:srgbClr val="02253A"/>
                </a:solidFill>
                <a:latin typeface="+mn-lt"/>
              </a:defRPr>
            </a:lvl7pPr>
            <a:lvl8pPr marL="3429000" indent="-228600" algn="l" rtl="0" fontAlgn="base">
              <a:spcBef>
                <a:spcPct val="20000"/>
              </a:spcBef>
              <a:spcAft>
                <a:spcPct val="0"/>
              </a:spcAft>
              <a:buChar char="»"/>
              <a:defRPr sz="1400">
                <a:solidFill>
                  <a:srgbClr val="02253A"/>
                </a:solidFill>
                <a:latin typeface="+mn-lt"/>
              </a:defRPr>
            </a:lvl8pPr>
            <a:lvl9pPr marL="3886200" indent="-228600" algn="l" rtl="0" fontAlgn="base">
              <a:spcBef>
                <a:spcPct val="20000"/>
              </a:spcBef>
              <a:spcAft>
                <a:spcPct val="0"/>
              </a:spcAft>
              <a:buChar char="»"/>
              <a:defRPr sz="1400">
                <a:solidFill>
                  <a:srgbClr val="02253A"/>
                </a:solidFill>
                <a:latin typeface="+mn-lt"/>
              </a:defRPr>
            </a:lvl9pPr>
          </a:lstStyle>
          <a:p>
            <a:pPr algn="r">
              <a:spcBef>
                <a:spcPts val="400"/>
              </a:spcBef>
            </a:pPr>
            <a:r>
              <a:rPr lang="en-GB" sz="2400" dirty="0" smtClean="0">
                <a:solidFill>
                  <a:srgbClr val="FFFFFF"/>
                </a:solidFill>
                <a:latin typeface="Century Gothic"/>
              </a:rPr>
              <a:t>01727 893 333</a:t>
            </a:r>
            <a:endParaRPr lang="en-GB" dirty="0" smtClean="0">
              <a:solidFill>
                <a:srgbClr val="FFFFFF"/>
              </a:solidFill>
              <a:latin typeface="Century Gothic"/>
            </a:endParaRPr>
          </a:p>
          <a:p>
            <a:pPr algn="r">
              <a:spcBef>
                <a:spcPts val="400"/>
              </a:spcBef>
            </a:pPr>
            <a:r>
              <a:rPr lang="en-GB" b="1" dirty="0" err="1" smtClean="0">
                <a:solidFill>
                  <a:srgbClr val="FFFFFF"/>
                </a:solidFill>
                <a:latin typeface="Century Gothic"/>
                <a:cs typeface="Effra"/>
              </a:rPr>
              <a:t>luminwealth.com</a:t>
            </a:r>
            <a:endParaRPr lang="en-GB" b="1" dirty="0" smtClean="0">
              <a:solidFill>
                <a:srgbClr val="FFFFFF"/>
              </a:solidFill>
              <a:latin typeface="Century Gothic"/>
              <a:cs typeface="Effra"/>
            </a:endParaRPr>
          </a:p>
          <a:p>
            <a:pPr algn="r">
              <a:spcBef>
                <a:spcPts val="400"/>
              </a:spcBef>
            </a:pPr>
            <a:endParaRPr lang="en-GB" sz="1200" dirty="0" smtClean="0">
              <a:solidFill>
                <a:srgbClr val="FFFFFF"/>
              </a:solidFill>
              <a:latin typeface="Century Gothic"/>
            </a:endParaRPr>
          </a:p>
          <a:p>
            <a:pPr algn="r">
              <a:spcBef>
                <a:spcPts val="400"/>
              </a:spcBef>
            </a:pPr>
            <a:r>
              <a:rPr lang="en-GB" sz="1200" dirty="0" err="1" smtClean="0">
                <a:solidFill>
                  <a:srgbClr val="FFFFFF"/>
                </a:solidFill>
                <a:latin typeface="Century Gothic"/>
              </a:rPr>
              <a:t>Lumin</a:t>
            </a:r>
            <a:r>
              <a:rPr lang="en-GB" sz="1200" dirty="0" smtClean="0">
                <a:solidFill>
                  <a:srgbClr val="FFFFFF"/>
                </a:solidFill>
                <a:latin typeface="Century Gothic"/>
              </a:rPr>
              <a:t> Wealth Management Limited</a:t>
            </a:r>
          </a:p>
          <a:p>
            <a:pPr algn="r">
              <a:spcBef>
                <a:spcPts val="400"/>
              </a:spcBef>
            </a:pPr>
            <a:r>
              <a:rPr lang="en-GB" sz="1200" dirty="0" smtClean="0">
                <a:solidFill>
                  <a:srgbClr val="FFFFFF"/>
                </a:solidFill>
                <a:latin typeface="Century Gothic"/>
              </a:rPr>
              <a:t>First Floor</a:t>
            </a:r>
          </a:p>
          <a:p>
            <a:pPr algn="r">
              <a:spcBef>
                <a:spcPts val="400"/>
              </a:spcBef>
            </a:pPr>
            <a:r>
              <a:rPr lang="en-GB" sz="1200" dirty="0" smtClean="0">
                <a:solidFill>
                  <a:srgbClr val="FFFFFF"/>
                </a:solidFill>
                <a:latin typeface="Century Gothic"/>
              </a:rPr>
              <a:t>No. 5 </a:t>
            </a:r>
            <a:r>
              <a:rPr lang="en-GB" sz="1200" dirty="0" err="1" smtClean="0">
                <a:solidFill>
                  <a:srgbClr val="FFFFFF"/>
                </a:solidFill>
                <a:latin typeface="Century Gothic"/>
              </a:rPr>
              <a:t>Sandridge</a:t>
            </a:r>
            <a:r>
              <a:rPr lang="en-GB" sz="1200" dirty="0" smtClean="0">
                <a:solidFill>
                  <a:srgbClr val="FFFFFF"/>
                </a:solidFill>
                <a:latin typeface="Century Gothic"/>
              </a:rPr>
              <a:t> Park</a:t>
            </a:r>
          </a:p>
          <a:p>
            <a:pPr algn="r">
              <a:spcBef>
                <a:spcPts val="400"/>
              </a:spcBef>
            </a:pPr>
            <a:r>
              <a:rPr lang="en-GB" sz="1200" dirty="0" smtClean="0">
                <a:solidFill>
                  <a:srgbClr val="FFFFFF"/>
                </a:solidFill>
                <a:latin typeface="Century Gothic"/>
              </a:rPr>
              <a:t>Porters Wood</a:t>
            </a:r>
          </a:p>
          <a:p>
            <a:pPr algn="r">
              <a:spcBef>
                <a:spcPts val="400"/>
              </a:spcBef>
            </a:pPr>
            <a:r>
              <a:rPr lang="en-GB" sz="1200" dirty="0" smtClean="0">
                <a:solidFill>
                  <a:srgbClr val="FFFFFF"/>
                </a:solidFill>
                <a:latin typeface="Century Gothic"/>
              </a:rPr>
              <a:t>St Albans</a:t>
            </a:r>
          </a:p>
          <a:p>
            <a:pPr algn="r">
              <a:spcBef>
                <a:spcPts val="400"/>
              </a:spcBef>
            </a:pPr>
            <a:r>
              <a:rPr lang="en-GB" sz="1200" dirty="0" smtClean="0">
                <a:solidFill>
                  <a:srgbClr val="FFFFFF"/>
                </a:solidFill>
                <a:latin typeface="Century Gothic"/>
              </a:rPr>
              <a:t>AL3 6PH</a:t>
            </a:r>
          </a:p>
        </p:txBody>
      </p:sp>
    </p:spTree>
    <p:extLst>
      <p:ext uri="{BB962C8B-B14F-4D97-AF65-F5344CB8AC3E}">
        <p14:creationId xmlns:p14="http://schemas.microsoft.com/office/powerpoint/2010/main" val="323019640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ocks_Back_Cov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
          <a:stretch/>
        </p:blipFill>
        <p:spPr>
          <a:xfrm>
            <a:off x="0" y="-16990"/>
            <a:ext cx="9144000" cy="6874990"/>
          </a:xfrm>
          <a:prstGeom prst="rect">
            <a:avLst/>
          </a:prstGeom>
        </p:spPr>
      </p:pic>
      <p:sp>
        <p:nvSpPr>
          <p:cNvPr id="16" name="Content Placeholder 1"/>
          <p:cNvSpPr txBox="1">
            <a:spLocks/>
          </p:cNvSpPr>
          <p:nvPr userDrawn="1"/>
        </p:nvSpPr>
        <p:spPr bwMode="auto">
          <a:xfrm>
            <a:off x="5794634" y="5189021"/>
            <a:ext cx="2951795" cy="121827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ts val="1000"/>
              </a:spcBef>
              <a:spcAft>
                <a:spcPct val="0"/>
              </a:spcAft>
              <a:buSzPct val="145000"/>
              <a:buFont typeface="Arial"/>
              <a:buNone/>
              <a:defRPr sz="1600" b="0" baseline="0">
                <a:solidFill>
                  <a:schemeClr val="tx2"/>
                </a:solidFill>
                <a:latin typeface="Effra Light"/>
                <a:ea typeface="+mn-ea"/>
                <a:cs typeface="Effra Light"/>
              </a:defRPr>
            </a:lvl1pPr>
            <a:lvl2pPr marL="539750" indent="-269875" algn="l" rtl="0" eaLnBrk="0" fontAlgn="base" hangingPunct="0">
              <a:spcBef>
                <a:spcPts val="1000"/>
              </a:spcBef>
              <a:spcAft>
                <a:spcPct val="0"/>
              </a:spcAft>
              <a:buSzPct val="145000"/>
              <a:buFont typeface="Arial"/>
              <a:buChar char="•"/>
              <a:defRPr sz="1600">
                <a:solidFill>
                  <a:schemeClr val="tx2"/>
                </a:solidFill>
                <a:latin typeface="Effra Light"/>
                <a:cs typeface="Effra Light"/>
              </a:defRPr>
            </a:lvl2pPr>
            <a:lvl3pPr marL="809625" indent="-269875" algn="l" rtl="0" eaLnBrk="0" fontAlgn="base" hangingPunct="0">
              <a:spcBef>
                <a:spcPts val="1000"/>
              </a:spcBef>
              <a:spcAft>
                <a:spcPct val="0"/>
              </a:spcAft>
              <a:buSzPct val="145000"/>
              <a:buFont typeface="Arial"/>
              <a:buChar char="•"/>
              <a:defRPr sz="1400" i="1">
                <a:solidFill>
                  <a:schemeClr val="accent3"/>
                </a:solidFill>
                <a:latin typeface="Effra Light"/>
                <a:cs typeface="Effra Light"/>
              </a:defRPr>
            </a:lvl3pPr>
            <a:lvl4pPr marL="1600200" indent="-228600" algn="l" rtl="0" eaLnBrk="0" fontAlgn="base" hangingPunct="0">
              <a:spcBef>
                <a:spcPct val="20000"/>
              </a:spcBef>
              <a:spcAft>
                <a:spcPct val="0"/>
              </a:spcAft>
              <a:buChar char="–"/>
              <a:defRPr sz="1400">
                <a:solidFill>
                  <a:srgbClr val="02253A"/>
                </a:solidFill>
                <a:latin typeface="Arial"/>
                <a:cs typeface="Arial"/>
              </a:defRPr>
            </a:lvl4pPr>
            <a:lvl5pPr marL="2057400" indent="-228600" algn="l" rtl="0" eaLnBrk="0" fontAlgn="base" hangingPunct="0">
              <a:spcBef>
                <a:spcPct val="20000"/>
              </a:spcBef>
              <a:spcAft>
                <a:spcPct val="0"/>
              </a:spcAft>
              <a:buChar char="»"/>
              <a:defRPr sz="1400">
                <a:solidFill>
                  <a:srgbClr val="02253A"/>
                </a:solidFill>
                <a:latin typeface="Arial"/>
                <a:cs typeface="Arial"/>
              </a:defRPr>
            </a:lvl5pPr>
            <a:lvl6pPr marL="2514600" indent="-228600" algn="l" rtl="0" fontAlgn="base">
              <a:spcBef>
                <a:spcPct val="20000"/>
              </a:spcBef>
              <a:spcAft>
                <a:spcPct val="0"/>
              </a:spcAft>
              <a:buChar char="»"/>
              <a:defRPr sz="1400">
                <a:solidFill>
                  <a:srgbClr val="02253A"/>
                </a:solidFill>
                <a:latin typeface="+mn-lt"/>
              </a:defRPr>
            </a:lvl6pPr>
            <a:lvl7pPr marL="2971800" indent="-228600" algn="l" rtl="0" fontAlgn="base">
              <a:spcBef>
                <a:spcPct val="20000"/>
              </a:spcBef>
              <a:spcAft>
                <a:spcPct val="0"/>
              </a:spcAft>
              <a:buChar char="»"/>
              <a:defRPr sz="1400">
                <a:solidFill>
                  <a:srgbClr val="02253A"/>
                </a:solidFill>
                <a:latin typeface="+mn-lt"/>
              </a:defRPr>
            </a:lvl7pPr>
            <a:lvl8pPr marL="3429000" indent="-228600" algn="l" rtl="0" fontAlgn="base">
              <a:spcBef>
                <a:spcPct val="20000"/>
              </a:spcBef>
              <a:spcAft>
                <a:spcPct val="0"/>
              </a:spcAft>
              <a:buChar char="»"/>
              <a:defRPr sz="1400">
                <a:solidFill>
                  <a:srgbClr val="02253A"/>
                </a:solidFill>
                <a:latin typeface="+mn-lt"/>
              </a:defRPr>
            </a:lvl8pPr>
            <a:lvl9pPr marL="3886200" indent="-228600" algn="l" rtl="0" fontAlgn="base">
              <a:spcBef>
                <a:spcPct val="20000"/>
              </a:spcBef>
              <a:spcAft>
                <a:spcPct val="0"/>
              </a:spcAft>
              <a:buChar char="»"/>
              <a:defRPr sz="1400">
                <a:solidFill>
                  <a:srgbClr val="02253A"/>
                </a:solidFill>
                <a:latin typeface="+mn-lt"/>
              </a:defRPr>
            </a:lvl9pPr>
          </a:lstStyle>
          <a:p>
            <a:pPr algn="r">
              <a:spcBef>
                <a:spcPts val="400"/>
              </a:spcBef>
            </a:pPr>
            <a:r>
              <a:rPr lang="en-GB" sz="2400" dirty="0" smtClean="0">
                <a:solidFill>
                  <a:srgbClr val="00778B"/>
                </a:solidFill>
                <a:latin typeface="Century Gothic"/>
              </a:rPr>
              <a:t>01727 893 333</a:t>
            </a:r>
            <a:endParaRPr lang="en-GB" dirty="0" smtClean="0">
              <a:solidFill>
                <a:srgbClr val="00778B"/>
              </a:solidFill>
              <a:latin typeface="Century Gothic"/>
            </a:endParaRPr>
          </a:p>
          <a:p>
            <a:pPr algn="r">
              <a:spcBef>
                <a:spcPts val="400"/>
              </a:spcBef>
            </a:pPr>
            <a:r>
              <a:rPr lang="en-GB" b="1" dirty="0" err="1" smtClean="0">
                <a:solidFill>
                  <a:srgbClr val="00778B"/>
                </a:solidFill>
                <a:latin typeface="Century Gothic"/>
                <a:cs typeface="Effra"/>
              </a:rPr>
              <a:t>luminwealth.com</a:t>
            </a:r>
            <a:endParaRPr lang="en-GB" b="1" dirty="0" smtClean="0">
              <a:solidFill>
                <a:srgbClr val="00778B"/>
              </a:solidFill>
              <a:latin typeface="Century Gothic"/>
              <a:cs typeface="Effra"/>
            </a:endParaRPr>
          </a:p>
          <a:p>
            <a:pPr algn="r">
              <a:spcBef>
                <a:spcPts val="400"/>
              </a:spcBef>
            </a:pPr>
            <a:endParaRPr lang="en-GB" sz="1200" dirty="0" smtClean="0">
              <a:solidFill>
                <a:srgbClr val="07272D"/>
              </a:solidFill>
              <a:latin typeface="Century Gothic"/>
            </a:endParaRPr>
          </a:p>
          <a:p>
            <a:pPr algn="r">
              <a:spcBef>
                <a:spcPts val="400"/>
              </a:spcBef>
            </a:pPr>
            <a:r>
              <a:rPr lang="en-GB" sz="1200" dirty="0" err="1" smtClean="0">
                <a:solidFill>
                  <a:srgbClr val="07272D"/>
                </a:solidFill>
                <a:latin typeface="Century Gothic"/>
              </a:rPr>
              <a:t>Lumin</a:t>
            </a:r>
            <a:r>
              <a:rPr lang="en-GB" sz="1200" dirty="0" smtClean="0">
                <a:solidFill>
                  <a:srgbClr val="07272D"/>
                </a:solidFill>
                <a:latin typeface="Century Gothic"/>
              </a:rPr>
              <a:t> Wealth Management Limited</a:t>
            </a:r>
          </a:p>
          <a:p>
            <a:pPr algn="r">
              <a:spcBef>
                <a:spcPts val="400"/>
              </a:spcBef>
            </a:pPr>
            <a:r>
              <a:rPr lang="en-GB" sz="1200" dirty="0" smtClean="0">
                <a:solidFill>
                  <a:srgbClr val="07272D"/>
                </a:solidFill>
                <a:latin typeface="Century Gothic"/>
              </a:rPr>
              <a:t>First Floor</a:t>
            </a:r>
          </a:p>
          <a:p>
            <a:pPr algn="r">
              <a:spcBef>
                <a:spcPts val="400"/>
              </a:spcBef>
            </a:pPr>
            <a:r>
              <a:rPr lang="en-GB" sz="1200" dirty="0" smtClean="0">
                <a:solidFill>
                  <a:srgbClr val="07272D"/>
                </a:solidFill>
                <a:latin typeface="Century Gothic"/>
              </a:rPr>
              <a:t>No. 5 </a:t>
            </a:r>
            <a:r>
              <a:rPr lang="en-GB" sz="1200" dirty="0" err="1" smtClean="0">
                <a:solidFill>
                  <a:srgbClr val="07272D"/>
                </a:solidFill>
                <a:latin typeface="Century Gothic"/>
              </a:rPr>
              <a:t>Sandridge</a:t>
            </a:r>
            <a:r>
              <a:rPr lang="en-GB" sz="1200" dirty="0" smtClean="0">
                <a:solidFill>
                  <a:srgbClr val="07272D"/>
                </a:solidFill>
                <a:latin typeface="Century Gothic"/>
              </a:rPr>
              <a:t> Park</a:t>
            </a:r>
          </a:p>
          <a:p>
            <a:pPr algn="r">
              <a:spcBef>
                <a:spcPts val="400"/>
              </a:spcBef>
            </a:pPr>
            <a:r>
              <a:rPr lang="en-GB" sz="1200" dirty="0" smtClean="0">
                <a:solidFill>
                  <a:srgbClr val="07272D"/>
                </a:solidFill>
                <a:latin typeface="Century Gothic"/>
              </a:rPr>
              <a:t>Porters Wood</a:t>
            </a:r>
          </a:p>
          <a:p>
            <a:pPr algn="r">
              <a:spcBef>
                <a:spcPts val="400"/>
              </a:spcBef>
            </a:pPr>
            <a:r>
              <a:rPr lang="en-GB" sz="1200" dirty="0" smtClean="0">
                <a:solidFill>
                  <a:srgbClr val="07272D"/>
                </a:solidFill>
                <a:latin typeface="Century Gothic"/>
              </a:rPr>
              <a:t>St Albans</a:t>
            </a:r>
          </a:p>
          <a:p>
            <a:pPr algn="r">
              <a:spcBef>
                <a:spcPts val="400"/>
              </a:spcBef>
            </a:pPr>
            <a:r>
              <a:rPr lang="en-GB" sz="1200" dirty="0" smtClean="0">
                <a:solidFill>
                  <a:srgbClr val="07272D"/>
                </a:solidFill>
                <a:latin typeface="Century Gothic"/>
              </a:rPr>
              <a:t>AL3 6PH</a:t>
            </a:r>
          </a:p>
        </p:txBody>
      </p:sp>
      <p:sp>
        <p:nvSpPr>
          <p:cNvPr id="17" name="Content Placeholder 10"/>
          <p:cNvSpPr>
            <a:spLocks noGrp="1"/>
          </p:cNvSpPr>
          <p:nvPr>
            <p:ph sz="quarter" idx="11" hasCustomPrompt="1"/>
          </p:nvPr>
        </p:nvSpPr>
        <p:spPr>
          <a:xfrm>
            <a:off x="563139" y="2238937"/>
            <a:ext cx="6017510" cy="350219"/>
          </a:xfrm>
        </p:spPr>
        <p:txBody>
          <a:bodyPr anchor="ctr"/>
          <a:lstStyle>
            <a:lvl1pPr marL="0" indent="0">
              <a:buNone/>
              <a:defRPr b="0">
                <a:solidFill>
                  <a:schemeClr val="tx2"/>
                </a:solidFill>
              </a:defRPr>
            </a:lvl1pPr>
          </a:lstStyle>
          <a:p>
            <a:pPr lvl="0"/>
            <a:r>
              <a:rPr lang="en-GB" noProof="0" dirty="0" smtClean="0"/>
              <a:t>Contact email (optional)</a:t>
            </a:r>
            <a:endParaRPr lang="en-GB" noProof="0" dirty="0"/>
          </a:p>
        </p:txBody>
      </p:sp>
      <p:sp>
        <p:nvSpPr>
          <p:cNvPr id="18" name="Content Placeholder 10"/>
          <p:cNvSpPr>
            <a:spLocks noGrp="1"/>
          </p:cNvSpPr>
          <p:nvPr>
            <p:ph sz="quarter" idx="12" hasCustomPrompt="1"/>
          </p:nvPr>
        </p:nvSpPr>
        <p:spPr>
          <a:xfrm>
            <a:off x="563139" y="1878902"/>
            <a:ext cx="6017510" cy="350219"/>
          </a:xfrm>
        </p:spPr>
        <p:txBody>
          <a:bodyPr anchor="ctr"/>
          <a:lstStyle>
            <a:lvl1pPr marL="0" indent="0">
              <a:buNone/>
              <a:defRPr b="1" baseline="0">
                <a:solidFill>
                  <a:schemeClr val="tx2"/>
                </a:solidFill>
              </a:defRPr>
            </a:lvl1pPr>
          </a:lstStyle>
          <a:p>
            <a:pPr lvl="0"/>
            <a:r>
              <a:rPr lang="en-GB" noProof="0" dirty="0" smtClean="0"/>
              <a:t>Contact name (optional)</a:t>
            </a:r>
            <a:endParaRPr lang="en-GB" noProof="0" dirty="0"/>
          </a:p>
        </p:txBody>
      </p:sp>
    </p:spTree>
    <p:extLst>
      <p:ext uri="{BB962C8B-B14F-4D97-AF65-F5344CB8AC3E}">
        <p14:creationId xmlns:p14="http://schemas.microsoft.com/office/powerpoint/2010/main" val="541293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C98C24-1592-4D9C-867C-9FC64EBAEB35}" type="slidenum">
              <a:rPr lang="en-US"/>
              <a:pPr>
                <a:defRPr/>
              </a:pPr>
              <a:t>‹#›</a:t>
            </a:fld>
            <a:endParaRPr lang="en-US"/>
          </a:p>
        </p:txBody>
      </p:sp>
    </p:spTree>
    <p:extLst>
      <p:ext uri="{BB962C8B-B14F-4D97-AF65-F5344CB8AC3E}">
        <p14:creationId xmlns:p14="http://schemas.microsoft.com/office/powerpoint/2010/main" val="406088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D09FFA-5F78-4250-9484-9437A7F39AEB}" type="slidenum">
              <a:rPr lang="en-US"/>
              <a:pPr>
                <a:defRPr/>
              </a:pPr>
              <a:t>‹#›</a:t>
            </a:fld>
            <a:endParaRPr lang="en-US"/>
          </a:p>
        </p:txBody>
      </p:sp>
    </p:spTree>
    <p:extLst>
      <p:ext uri="{BB962C8B-B14F-4D97-AF65-F5344CB8AC3E}">
        <p14:creationId xmlns:p14="http://schemas.microsoft.com/office/powerpoint/2010/main" val="4963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2E3F1A-0369-4D6A-85D0-192816633E6E}" type="slidenum">
              <a:rPr lang="en-US"/>
              <a:pPr>
                <a:defRPr/>
              </a:pPr>
              <a:t>‹#›</a:t>
            </a:fld>
            <a:endParaRPr lang="en-US"/>
          </a:p>
        </p:txBody>
      </p:sp>
    </p:spTree>
    <p:extLst>
      <p:ext uri="{BB962C8B-B14F-4D97-AF65-F5344CB8AC3E}">
        <p14:creationId xmlns:p14="http://schemas.microsoft.com/office/powerpoint/2010/main" val="60066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F96600-8187-486A-8DAE-82912B2E731A}" type="slidenum">
              <a:rPr lang="en-US"/>
              <a:pPr>
                <a:defRPr/>
              </a:pPr>
              <a:t>‹#›</a:t>
            </a:fld>
            <a:endParaRPr lang="en-US"/>
          </a:p>
        </p:txBody>
      </p:sp>
    </p:spTree>
    <p:extLst>
      <p:ext uri="{BB962C8B-B14F-4D97-AF65-F5344CB8AC3E}">
        <p14:creationId xmlns:p14="http://schemas.microsoft.com/office/powerpoint/2010/main" val="122451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D36E81-0B49-490F-B1B6-8A63AB3B1498}" type="slidenum">
              <a:rPr lang="en-US"/>
              <a:pPr>
                <a:defRPr/>
              </a:pPr>
              <a:t>‹#›</a:t>
            </a:fld>
            <a:endParaRPr lang="en-US"/>
          </a:p>
        </p:txBody>
      </p:sp>
    </p:spTree>
    <p:extLst>
      <p:ext uri="{BB962C8B-B14F-4D97-AF65-F5344CB8AC3E}">
        <p14:creationId xmlns:p14="http://schemas.microsoft.com/office/powerpoint/2010/main" val="43241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1B30B6-32DC-4989-9CCC-E510AFEBF13D}" type="slidenum">
              <a:rPr lang="en-US"/>
              <a:pPr>
                <a:defRPr/>
              </a:pPr>
              <a:t>‹#›</a:t>
            </a:fld>
            <a:endParaRPr lang="en-US"/>
          </a:p>
        </p:txBody>
      </p:sp>
    </p:spTree>
    <p:extLst>
      <p:ext uri="{BB962C8B-B14F-4D97-AF65-F5344CB8AC3E}">
        <p14:creationId xmlns:p14="http://schemas.microsoft.com/office/powerpoint/2010/main" val="425713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file://localhost/Users/kelly/01%20WORKSPACE/2_LIVE/BB%20RE%20PowerPoint%20footer/RE_PP_footer_1.jpg" TargetMode="Externa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650" y="6302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A8DD3B1-09AA-4518-AE9D-5EFD5B40B498}" type="slidenum">
              <a:rPr lang="en-US"/>
              <a:pPr>
                <a:defRPr/>
              </a:pPr>
              <a:t>‹#›</a:t>
            </a:fld>
            <a:endParaRPr lang="en-US"/>
          </a:p>
        </p:txBody>
      </p:sp>
      <p:sp>
        <p:nvSpPr>
          <p:cNvPr id="2" name="Rectangle 9"/>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latin typeface="Times New Roman" pitchFamily="18" charset="0"/>
            </a:endParaRPr>
          </a:p>
        </p:txBody>
      </p:sp>
      <p:sp>
        <p:nvSpPr>
          <p:cNvPr id="1031" name="Rectangle 10"/>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1400">
              <a:latin typeface="Times New Roman" pitchFamily="18" charset="0"/>
            </a:endParaRPr>
          </a:p>
        </p:txBody>
      </p:sp>
      <p:sp>
        <p:nvSpPr>
          <p:cNvPr id="1032" name="Rectangle 11"/>
          <p:cNvSpPr>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C432FEB0-710C-4E7F-BCA0-6073AB89EF44}" type="slidenum">
              <a:rPr lang="en-GB" sz="1400">
                <a:latin typeface="Times New Roman" pitchFamily="18" charset="0"/>
              </a:rPr>
              <a:pPr algn="r"/>
              <a:t>‹#›</a:t>
            </a:fld>
            <a:endParaRPr lang="en-GB" sz="1400">
              <a:latin typeface="Times New Roman" pitchFamily="18" charset="0"/>
            </a:endParaRPr>
          </a:p>
        </p:txBody>
      </p:sp>
      <p:graphicFrame>
        <p:nvGraphicFramePr>
          <p:cNvPr id="1033" name="Object 12"/>
          <p:cNvGraphicFramePr>
            <a:graphicFrameLocks noChangeAspect="1"/>
          </p:cNvGraphicFramePr>
          <p:nvPr userDrawn="1"/>
        </p:nvGraphicFramePr>
        <p:xfrm>
          <a:off x="7667625" y="115888"/>
          <a:ext cx="1331913" cy="773112"/>
        </p:xfrm>
        <a:graphic>
          <a:graphicData uri="http://schemas.openxmlformats.org/presentationml/2006/ole">
            <mc:AlternateContent xmlns:mc="http://schemas.openxmlformats.org/markup-compatibility/2006">
              <mc:Choice xmlns:v="urn:schemas-microsoft-com:vml" Requires="v">
                <p:oleObj spid="_x0000_s1109" name="Photo Editor Photo" r:id="rId14" imgW="8485714" imgH="4590476" progId="MSPhotoEd.3">
                  <p:embed/>
                </p:oleObj>
              </mc:Choice>
              <mc:Fallback>
                <p:oleObj name="Photo Editor Photo" r:id="rId14" imgW="8485714" imgH="4590476"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67625" y="115888"/>
                        <a:ext cx="133191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pic>
        <p:nvPicPr>
          <p:cNvPr id="11" name="Picture 13"/>
          <p:cNvPicPr>
            <a:picLocks noChangeAspect="1" noChangeArrowheads="1"/>
          </p:cNvPicPr>
          <p:nvPr userDrawn="1"/>
        </p:nvPicPr>
        <p:blipFill>
          <a:blip r:embed="rId16" r:link="rId17">
            <a:extLst>
              <a:ext uri="{28A0092B-C50C-407E-A947-70E740481C1C}">
                <a14:useLocalDpi xmlns:a14="http://schemas.microsoft.com/office/drawing/2010/main" val="0"/>
              </a:ext>
            </a:extLst>
          </a:blip>
          <a:stretch>
            <a:fillRect/>
          </a:stretch>
        </p:blipFill>
        <p:spPr bwMode="auto">
          <a:xfrm>
            <a:off x="-9811" y="6127665"/>
            <a:ext cx="9153811" cy="76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21303"/>
            <a:ext cx="9144000" cy="5366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rgbClr val="FFFFFF"/>
              </a:solidFill>
            </a:endParaRPr>
          </a:p>
        </p:txBody>
      </p:sp>
      <p:sp>
        <p:nvSpPr>
          <p:cNvPr id="1026" name="Rectangle 2"/>
          <p:cNvSpPr>
            <a:spLocks noGrp="1" noChangeArrowheads="1"/>
          </p:cNvSpPr>
          <p:nvPr>
            <p:ph type="title"/>
          </p:nvPr>
        </p:nvSpPr>
        <p:spPr bwMode="auto">
          <a:xfrm>
            <a:off x="566680" y="549303"/>
            <a:ext cx="8005482" cy="57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dirty="0" smtClean="0"/>
              <a:t>Title</a:t>
            </a:r>
          </a:p>
        </p:txBody>
      </p:sp>
      <p:sp>
        <p:nvSpPr>
          <p:cNvPr id="1027" name="Rectangle 3"/>
          <p:cNvSpPr>
            <a:spLocks noGrp="1" noChangeArrowheads="1"/>
          </p:cNvSpPr>
          <p:nvPr>
            <p:ph type="body" idx="1"/>
          </p:nvPr>
        </p:nvSpPr>
        <p:spPr bwMode="auto">
          <a:xfrm>
            <a:off x="566680" y="1182459"/>
            <a:ext cx="8005308" cy="5102101"/>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dirty="0" smtClean="0"/>
              <a:t>First level</a:t>
            </a:r>
          </a:p>
          <a:p>
            <a:pPr lvl="1"/>
            <a:r>
              <a:rPr lang="en-GB" noProof="0" dirty="0" smtClean="0"/>
              <a:t>Second level</a:t>
            </a:r>
          </a:p>
          <a:p>
            <a:pPr lvl="2"/>
            <a:r>
              <a:rPr lang="en-GB" noProof="0" dirty="0" smtClean="0"/>
              <a:t>Third level</a:t>
            </a:r>
          </a:p>
        </p:txBody>
      </p:sp>
      <p:sp>
        <p:nvSpPr>
          <p:cNvPr id="9" name="Rectangle 8"/>
          <p:cNvSpPr/>
          <p:nvPr userDrawn="1"/>
        </p:nvSpPr>
        <p:spPr>
          <a:xfrm>
            <a:off x="0" y="6502816"/>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a:defRPr/>
            </a:pPr>
            <a:r>
              <a:rPr lang="en-GB" sz="900" dirty="0" smtClean="0">
                <a:solidFill>
                  <a:srgbClr val="07272D"/>
                </a:solidFill>
                <a:cs typeface="Effra"/>
              </a:rPr>
              <a:t>© 2015 </a:t>
            </a:r>
            <a:r>
              <a:rPr lang="en-GB" sz="900" dirty="0" err="1" smtClean="0">
                <a:solidFill>
                  <a:srgbClr val="07272D"/>
                </a:solidFill>
                <a:cs typeface="Effra"/>
              </a:rPr>
              <a:t>Lumin</a:t>
            </a:r>
            <a:r>
              <a:rPr lang="en-GB" sz="900" dirty="0" smtClean="0">
                <a:solidFill>
                  <a:srgbClr val="07272D"/>
                </a:solidFill>
                <a:cs typeface="Effra"/>
              </a:rPr>
              <a:t> Wealth Management Limited</a:t>
            </a:r>
            <a:endParaRPr lang="en-GB" sz="900" dirty="0">
              <a:solidFill>
                <a:srgbClr val="07272D"/>
              </a:solidFill>
              <a:cs typeface="Effra"/>
            </a:endParaRPr>
          </a:p>
        </p:txBody>
      </p:sp>
      <p:sp>
        <p:nvSpPr>
          <p:cNvPr id="10" name="Round Same Side Corner Rectangle 9"/>
          <p:cNvSpPr/>
          <p:nvPr userDrawn="1"/>
        </p:nvSpPr>
        <p:spPr>
          <a:xfrm rot="16200000">
            <a:off x="8611112" y="6383677"/>
            <a:ext cx="239870" cy="342719"/>
          </a:xfrm>
          <a:prstGeom prst="round2SameRect">
            <a:avLst>
              <a:gd name="adj1" fmla="val 0"/>
              <a:gd name="adj2" fmla="val 0"/>
            </a:avLst>
          </a:prstGeom>
          <a:noFill/>
          <a:ln w="76200" cap="flat" cmpd="sng" algn="ctr">
            <a:noFill/>
            <a:prstDash val="solid"/>
            <a:miter lim="800000"/>
          </a:ln>
          <a:effectLst/>
        </p:spPr>
        <p:txBody>
          <a:bodyPr rot="0" spcFirstLastPara="0" vertOverflow="overflow" horzOverflow="overflow" vert="vert" wrap="none" lIns="36000" tIns="0" rIns="72000" bIns="108000" numCol="1" spcCol="0" rtlCol="0" fromWordArt="0" anchor="ctr" anchorCtr="0" forceAA="0" compatLnSpc="1">
            <a:prstTxWarp prst="textNoShape">
              <a:avLst/>
            </a:prstTxWarp>
            <a:noAutofit/>
          </a:bodyPr>
          <a:lstStyle/>
          <a:p>
            <a:pPr marL="92075" algn="r"/>
            <a:fld id="{07439C4C-9F77-5D48-ACFE-89B6A6320FEC}" type="slidenum">
              <a:rPr lang="en-GB" sz="1400" smtClean="0">
                <a:solidFill>
                  <a:srgbClr val="07272D"/>
                </a:solidFill>
                <a:latin typeface="Century Gothic"/>
                <a:cs typeface="Effra"/>
              </a:rPr>
              <a:pPr marL="92075" algn="r"/>
              <a:t>‹#›</a:t>
            </a:fld>
            <a:endParaRPr lang="en-GB" sz="1400" dirty="0">
              <a:solidFill>
                <a:srgbClr val="07272D"/>
              </a:solidFill>
              <a:latin typeface="Century Gothic"/>
              <a:cs typeface="Effra"/>
            </a:endParaRPr>
          </a:p>
        </p:txBody>
      </p:sp>
      <p:pic>
        <p:nvPicPr>
          <p:cNvPr id="12" name="Picture 1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79234" y="6286478"/>
            <a:ext cx="1213850" cy="670738"/>
          </a:xfrm>
          <a:prstGeom prst="rect">
            <a:avLst/>
          </a:prstGeom>
        </p:spPr>
      </p:pic>
    </p:spTree>
    <p:extLst>
      <p:ext uri="{BB962C8B-B14F-4D97-AF65-F5344CB8AC3E}">
        <p14:creationId xmlns:p14="http://schemas.microsoft.com/office/powerpoint/2010/main" val="2967437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sz="2800" b="0">
          <a:solidFill>
            <a:schemeClr val="tx1"/>
          </a:solidFill>
          <a:latin typeface="+mj-lt"/>
          <a:ea typeface="+mj-ea"/>
          <a:cs typeface="Effra"/>
        </a:defRPr>
      </a:lvl1pPr>
      <a:lvl2pPr algn="l" rtl="0" eaLnBrk="0" fontAlgn="base" hangingPunct="0">
        <a:spcBef>
          <a:spcPct val="0"/>
        </a:spcBef>
        <a:spcAft>
          <a:spcPct val="0"/>
        </a:spcAft>
        <a:defRPr sz="2400">
          <a:solidFill>
            <a:schemeClr val="bg2"/>
          </a:solidFill>
          <a:latin typeface="Verdana" pitchFamily="34" charset="0"/>
        </a:defRPr>
      </a:lvl2pPr>
      <a:lvl3pPr algn="l" rtl="0" eaLnBrk="0" fontAlgn="base" hangingPunct="0">
        <a:spcBef>
          <a:spcPct val="0"/>
        </a:spcBef>
        <a:spcAft>
          <a:spcPct val="0"/>
        </a:spcAft>
        <a:defRPr sz="2400">
          <a:solidFill>
            <a:schemeClr val="bg2"/>
          </a:solidFill>
          <a:latin typeface="Verdana" pitchFamily="34" charset="0"/>
        </a:defRPr>
      </a:lvl3pPr>
      <a:lvl4pPr algn="l" rtl="0" eaLnBrk="0" fontAlgn="base" hangingPunct="0">
        <a:spcBef>
          <a:spcPct val="0"/>
        </a:spcBef>
        <a:spcAft>
          <a:spcPct val="0"/>
        </a:spcAft>
        <a:defRPr sz="2400">
          <a:solidFill>
            <a:schemeClr val="bg2"/>
          </a:solidFill>
          <a:latin typeface="Verdana" pitchFamily="34" charset="0"/>
        </a:defRPr>
      </a:lvl4pPr>
      <a:lvl5pPr algn="l" rtl="0" eaLnBrk="0" fontAlgn="base" hangingPunct="0">
        <a:spcBef>
          <a:spcPct val="0"/>
        </a:spcBef>
        <a:spcAft>
          <a:spcPct val="0"/>
        </a:spcAft>
        <a:defRPr sz="2400">
          <a:solidFill>
            <a:schemeClr val="bg2"/>
          </a:solidFill>
          <a:latin typeface="Verdana" pitchFamily="34" charset="0"/>
        </a:defRPr>
      </a:lvl5pPr>
      <a:lvl6pPr marL="457200" algn="l" rtl="0" fontAlgn="base">
        <a:spcBef>
          <a:spcPct val="0"/>
        </a:spcBef>
        <a:spcAft>
          <a:spcPct val="0"/>
        </a:spcAft>
        <a:defRPr sz="2400">
          <a:solidFill>
            <a:schemeClr val="bg2"/>
          </a:solidFill>
          <a:latin typeface="Verdana" pitchFamily="34" charset="0"/>
        </a:defRPr>
      </a:lvl6pPr>
      <a:lvl7pPr marL="914400" algn="l" rtl="0" fontAlgn="base">
        <a:spcBef>
          <a:spcPct val="0"/>
        </a:spcBef>
        <a:spcAft>
          <a:spcPct val="0"/>
        </a:spcAft>
        <a:defRPr sz="2400">
          <a:solidFill>
            <a:schemeClr val="bg2"/>
          </a:solidFill>
          <a:latin typeface="Verdana" pitchFamily="34" charset="0"/>
        </a:defRPr>
      </a:lvl7pPr>
      <a:lvl8pPr marL="1371600" algn="l" rtl="0" fontAlgn="base">
        <a:spcBef>
          <a:spcPct val="0"/>
        </a:spcBef>
        <a:spcAft>
          <a:spcPct val="0"/>
        </a:spcAft>
        <a:defRPr sz="2400">
          <a:solidFill>
            <a:schemeClr val="bg2"/>
          </a:solidFill>
          <a:latin typeface="Verdana" pitchFamily="34" charset="0"/>
        </a:defRPr>
      </a:lvl8pPr>
      <a:lvl9pPr marL="1828800" algn="l" rtl="0" fontAlgn="base">
        <a:spcBef>
          <a:spcPct val="0"/>
        </a:spcBef>
        <a:spcAft>
          <a:spcPct val="0"/>
        </a:spcAft>
        <a:defRPr sz="2400">
          <a:solidFill>
            <a:schemeClr val="bg2"/>
          </a:solidFill>
          <a:latin typeface="Verdana" pitchFamily="34" charset="0"/>
        </a:defRPr>
      </a:lvl9pPr>
    </p:titleStyle>
    <p:bodyStyle>
      <a:lvl1pPr marL="269875" indent="-269875" algn="l" rtl="0" eaLnBrk="0" fontAlgn="base" hangingPunct="0">
        <a:spcBef>
          <a:spcPts val="1000"/>
        </a:spcBef>
        <a:spcAft>
          <a:spcPct val="0"/>
        </a:spcAft>
        <a:buClr>
          <a:schemeClr val="tx1"/>
        </a:buClr>
        <a:buSzPct val="145000"/>
        <a:buFont typeface="Arial"/>
        <a:buChar char="•"/>
        <a:defRPr sz="1600" baseline="0">
          <a:solidFill>
            <a:schemeClr val="tx2"/>
          </a:solidFill>
          <a:latin typeface="+mn-lt"/>
          <a:ea typeface="+mn-ea"/>
          <a:cs typeface="Effra Light"/>
        </a:defRPr>
      </a:lvl1pPr>
      <a:lvl2pPr marL="539750" indent="-269875" algn="l" rtl="0" eaLnBrk="0" fontAlgn="base" hangingPunct="0">
        <a:spcBef>
          <a:spcPts val="1000"/>
        </a:spcBef>
        <a:spcAft>
          <a:spcPct val="0"/>
        </a:spcAft>
        <a:buClr>
          <a:schemeClr val="tx1"/>
        </a:buClr>
        <a:buSzPct val="145000"/>
        <a:buFont typeface="Arial"/>
        <a:buChar char="•"/>
        <a:defRPr sz="1600">
          <a:solidFill>
            <a:schemeClr val="tx2"/>
          </a:solidFill>
          <a:latin typeface="+mn-lt"/>
          <a:cs typeface="Effra Light"/>
        </a:defRPr>
      </a:lvl2pPr>
      <a:lvl3pPr marL="809625" indent="-269875" algn="l" rtl="0" eaLnBrk="0" fontAlgn="base" hangingPunct="0">
        <a:spcBef>
          <a:spcPts val="1000"/>
        </a:spcBef>
        <a:spcAft>
          <a:spcPct val="0"/>
        </a:spcAft>
        <a:buClr>
          <a:schemeClr val="tx1"/>
        </a:buClr>
        <a:buSzPct val="145000"/>
        <a:buFont typeface="Arial"/>
        <a:buChar char="•"/>
        <a:defRPr sz="1400" i="1">
          <a:solidFill>
            <a:schemeClr val="bg2"/>
          </a:solidFill>
          <a:latin typeface="+mn-lt"/>
          <a:cs typeface="Effra Light"/>
        </a:defRPr>
      </a:lvl3pPr>
      <a:lvl4pPr marL="1600200" indent="-228600" algn="l" rtl="0" eaLnBrk="0" fontAlgn="base" hangingPunct="0">
        <a:spcBef>
          <a:spcPct val="20000"/>
        </a:spcBef>
        <a:spcAft>
          <a:spcPct val="0"/>
        </a:spcAft>
        <a:buChar char="–"/>
        <a:defRPr sz="1400">
          <a:solidFill>
            <a:srgbClr val="02253A"/>
          </a:solidFill>
          <a:latin typeface="Arial"/>
          <a:cs typeface="Arial"/>
        </a:defRPr>
      </a:lvl4pPr>
      <a:lvl5pPr marL="2057400" indent="-228600" algn="l" rtl="0" eaLnBrk="0" fontAlgn="base" hangingPunct="0">
        <a:spcBef>
          <a:spcPct val="20000"/>
        </a:spcBef>
        <a:spcAft>
          <a:spcPct val="0"/>
        </a:spcAft>
        <a:buChar char="»"/>
        <a:defRPr sz="1400">
          <a:solidFill>
            <a:srgbClr val="02253A"/>
          </a:solidFill>
          <a:latin typeface="Arial"/>
          <a:cs typeface="Arial"/>
        </a:defRPr>
      </a:lvl5pPr>
      <a:lvl6pPr marL="2514600" indent="-228600" algn="l" rtl="0" fontAlgn="base">
        <a:spcBef>
          <a:spcPct val="20000"/>
        </a:spcBef>
        <a:spcAft>
          <a:spcPct val="0"/>
        </a:spcAft>
        <a:buChar char="»"/>
        <a:defRPr sz="1400">
          <a:solidFill>
            <a:srgbClr val="02253A"/>
          </a:solidFill>
          <a:latin typeface="+mn-lt"/>
        </a:defRPr>
      </a:lvl6pPr>
      <a:lvl7pPr marL="2971800" indent="-228600" algn="l" rtl="0" fontAlgn="base">
        <a:spcBef>
          <a:spcPct val="20000"/>
        </a:spcBef>
        <a:spcAft>
          <a:spcPct val="0"/>
        </a:spcAft>
        <a:buChar char="»"/>
        <a:defRPr sz="1400">
          <a:solidFill>
            <a:srgbClr val="02253A"/>
          </a:solidFill>
          <a:latin typeface="+mn-lt"/>
        </a:defRPr>
      </a:lvl7pPr>
      <a:lvl8pPr marL="3429000" indent="-228600" algn="l" rtl="0" fontAlgn="base">
        <a:spcBef>
          <a:spcPct val="20000"/>
        </a:spcBef>
        <a:spcAft>
          <a:spcPct val="0"/>
        </a:spcAft>
        <a:buChar char="»"/>
        <a:defRPr sz="1400">
          <a:solidFill>
            <a:srgbClr val="02253A"/>
          </a:solidFill>
          <a:latin typeface="+mn-lt"/>
        </a:defRPr>
      </a:lvl8pPr>
      <a:lvl9pPr marL="3886200" indent="-228600" algn="l" rtl="0" fontAlgn="base">
        <a:spcBef>
          <a:spcPct val="20000"/>
        </a:spcBef>
        <a:spcAft>
          <a:spcPct val="0"/>
        </a:spcAft>
        <a:buChar char="»"/>
        <a:defRPr sz="1400">
          <a:solidFill>
            <a:srgbClr val="02253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ps@rayneressex.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devila.rabadia@rayneressex.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Auto Enrolment - Practical Tips</a:t>
            </a:r>
            <a:endParaRPr lang="en-GB" dirty="0"/>
          </a:p>
        </p:txBody>
      </p:sp>
      <p:sp>
        <p:nvSpPr>
          <p:cNvPr id="3" name="Subtitle 2"/>
          <p:cNvSpPr>
            <a:spLocks noGrp="1"/>
          </p:cNvSpPr>
          <p:nvPr>
            <p:ph type="subTitle" idx="1"/>
          </p:nvPr>
        </p:nvSpPr>
        <p:spPr/>
        <p:txBody>
          <a:bodyPr/>
          <a:lstStyle/>
          <a:p>
            <a:endParaRPr lang="en-GB" dirty="0" smtClean="0"/>
          </a:p>
          <a:p>
            <a:r>
              <a:rPr lang="en-GB" dirty="0" smtClean="0"/>
              <a:t>Pat Strods and Devila Rabadia</a:t>
            </a:r>
            <a:endParaRPr lang="en-GB" dirty="0"/>
          </a:p>
        </p:txBody>
      </p:sp>
    </p:spTree>
    <p:extLst>
      <p:ext uri="{BB962C8B-B14F-4D97-AF65-F5344CB8AC3E}">
        <p14:creationId xmlns:p14="http://schemas.microsoft.com/office/powerpoint/2010/main" val="144197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476672"/>
            <a:ext cx="8229600" cy="1143000"/>
          </a:xfrm>
        </p:spPr>
        <p:txBody>
          <a:bodyPr>
            <a:normAutofit fontScale="90000"/>
          </a:bodyPr>
          <a:lstStyle/>
          <a:p>
            <a:r>
              <a:rPr lang="en-GB" dirty="0" smtClean="0"/>
              <a:t/>
            </a:r>
            <a:br>
              <a:rPr lang="en-GB" dirty="0" smtClean="0"/>
            </a:br>
            <a:r>
              <a:rPr lang="en-GB" sz="4400" dirty="0" smtClean="0"/>
              <a:t>When does this apply?</a:t>
            </a:r>
            <a:r>
              <a:rPr lang="en-GB" dirty="0" smtClean="0"/>
              <a:t/>
            </a:r>
            <a:br>
              <a:rPr lang="en-GB" dirty="0" smtClean="0"/>
            </a:br>
            <a:endParaRPr lang="en-GB" dirty="0"/>
          </a:p>
        </p:txBody>
      </p:sp>
      <p:sp>
        <p:nvSpPr>
          <p:cNvPr id="3" name="Content Placeholder 2"/>
          <p:cNvSpPr>
            <a:spLocks noGrp="1"/>
          </p:cNvSpPr>
          <p:nvPr>
            <p:ph idx="1"/>
          </p:nvPr>
        </p:nvSpPr>
        <p:spPr/>
        <p:txBody>
          <a:bodyPr/>
          <a:lstStyle/>
          <a:p>
            <a:pPr marL="0" indent="0">
              <a:buNone/>
            </a:pPr>
            <a:r>
              <a:rPr lang="en-GB" dirty="0" smtClean="0"/>
              <a:t>Have you had your </a:t>
            </a:r>
          </a:p>
          <a:p>
            <a:pPr marL="0" indent="0">
              <a:buNone/>
            </a:pPr>
            <a:r>
              <a:rPr lang="en-GB" dirty="0" smtClean="0"/>
              <a:t>first letter from The </a:t>
            </a:r>
          </a:p>
          <a:p>
            <a:pPr marL="0" indent="0">
              <a:buNone/>
            </a:pPr>
            <a:r>
              <a:rPr lang="en-GB" dirty="0" smtClean="0"/>
              <a:t>Pensions Regulator </a:t>
            </a:r>
          </a:p>
          <a:p>
            <a:pPr marL="0" indent="0">
              <a:buNone/>
            </a:pPr>
            <a:r>
              <a:rPr lang="en-GB" dirty="0" smtClean="0"/>
              <a:t>(TPR)?</a:t>
            </a:r>
          </a:p>
          <a:p>
            <a:pPr marL="0" indent="0">
              <a:buNone/>
            </a:pP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89933" y="2136020"/>
            <a:ext cx="4380557" cy="3096343"/>
          </a:xfrm>
          <a:prstGeom prst="rect">
            <a:avLst/>
          </a:prstGeom>
        </p:spPr>
      </p:pic>
    </p:spTree>
    <p:extLst>
      <p:ext uri="{BB962C8B-B14F-4D97-AF65-F5344CB8AC3E}">
        <p14:creationId xmlns:p14="http://schemas.microsoft.com/office/powerpoint/2010/main" val="2270596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400" dirty="0" smtClean="0"/>
              <a:t>When does this apply?</a:t>
            </a:r>
            <a:r>
              <a:rPr lang="en-GB" dirty="0" smtClean="0"/>
              <a:t/>
            </a:r>
            <a:br>
              <a:rPr lang="en-GB" dirty="0" smtClean="0"/>
            </a:br>
            <a:endParaRPr lang="en-GB" dirty="0"/>
          </a:p>
        </p:txBody>
      </p:sp>
      <p:sp>
        <p:nvSpPr>
          <p:cNvPr id="3" name="Content Placeholder 2"/>
          <p:cNvSpPr>
            <a:spLocks noGrp="1"/>
          </p:cNvSpPr>
          <p:nvPr>
            <p:ph idx="1"/>
          </p:nvPr>
        </p:nvSpPr>
        <p:spPr>
          <a:xfrm>
            <a:off x="457200" y="1783357"/>
            <a:ext cx="8229600" cy="4525963"/>
          </a:xfrm>
        </p:spPr>
        <p:txBody>
          <a:bodyPr/>
          <a:lstStyle/>
          <a:p>
            <a:r>
              <a:rPr lang="en-GB" dirty="0" smtClean="0"/>
              <a:t>So what do we do now?</a:t>
            </a:r>
            <a:br>
              <a:rPr lang="en-GB" dirty="0" smtClean="0"/>
            </a:br>
            <a:endParaRPr lang="en-GB" dirty="0" smtClean="0"/>
          </a:p>
          <a:p>
            <a:r>
              <a:rPr lang="en-GB" dirty="0" smtClean="0"/>
              <a:t>Do you have an existing pension scheme for your staff?</a:t>
            </a:r>
            <a:br>
              <a:rPr lang="en-GB" dirty="0" smtClean="0"/>
            </a:br>
            <a:endParaRPr lang="en-GB" dirty="0" smtClean="0"/>
          </a:p>
          <a:p>
            <a:r>
              <a:rPr lang="en-GB" dirty="0" smtClean="0"/>
              <a:t>Is it Auto Enrolment (AE) compliant?</a:t>
            </a:r>
          </a:p>
          <a:p>
            <a:endParaRPr lang="en-GB" dirty="0"/>
          </a:p>
        </p:txBody>
      </p:sp>
    </p:spTree>
    <p:extLst>
      <p:ext uri="{BB962C8B-B14F-4D97-AF65-F5344CB8AC3E}">
        <p14:creationId xmlns:p14="http://schemas.microsoft.com/office/powerpoint/2010/main" val="3532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Clear plan,</a:t>
            </a:r>
            <a:br>
              <a:rPr lang="en-US" dirty="0" smtClean="0"/>
            </a:br>
            <a:r>
              <a:rPr lang="en-US" dirty="0" smtClean="0"/>
              <a:t>brighter wealth</a:t>
            </a:r>
            <a:endParaRPr lang="en-GB" dirty="0"/>
          </a:p>
        </p:txBody>
      </p:sp>
      <p:sp>
        <p:nvSpPr>
          <p:cNvPr id="6" name="Text Placeholder 5"/>
          <p:cNvSpPr>
            <a:spLocks noGrp="1"/>
          </p:cNvSpPr>
          <p:nvPr>
            <p:ph type="body" sz="quarter" idx="10"/>
          </p:nvPr>
        </p:nvSpPr>
        <p:spPr>
          <a:xfrm>
            <a:off x="865140" y="2608663"/>
            <a:ext cx="4506959" cy="353521"/>
          </a:xfrm>
        </p:spPr>
        <p:txBody>
          <a:bodyPr/>
          <a:lstStyle/>
          <a:p>
            <a:r>
              <a:rPr lang="en-US" dirty="0" smtClean="0"/>
              <a:t>Jon Hussey – Financial Planning Director</a:t>
            </a:r>
            <a:endParaRPr lang="en-US" dirty="0"/>
          </a:p>
        </p:txBody>
      </p:sp>
      <p:sp>
        <p:nvSpPr>
          <p:cNvPr id="7" name="Content Placeholder 6"/>
          <p:cNvSpPr>
            <a:spLocks noGrp="1"/>
          </p:cNvSpPr>
          <p:nvPr>
            <p:ph sz="quarter" idx="11"/>
          </p:nvPr>
        </p:nvSpPr>
        <p:spPr/>
        <p:txBody>
          <a:bodyPr/>
          <a:lstStyle/>
          <a:p>
            <a:endParaRPr lang="en-US" dirty="0" smtClean="0"/>
          </a:p>
          <a:p>
            <a:endParaRPr lang="en-US" dirty="0"/>
          </a:p>
        </p:txBody>
      </p:sp>
      <p:sp>
        <p:nvSpPr>
          <p:cNvPr id="8" name="Content Placeholder 7"/>
          <p:cNvSpPr>
            <a:spLocks noGrp="1"/>
          </p:cNvSpPr>
          <p:nvPr>
            <p:ph sz="quarter" idx="12"/>
          </p:nvPr>
        </p:nvSpPr>
        <p:spPr/>
        <p:txBody>
          <a:bodyPr/>
          <a:lstStyle/>
          <a:p>
            <a:r>
              <a:rPr lang="en-US" dirty="0" smtClean="0"/>
              <a:t>Auto enrolment – </a:t>
            </a:r>
            <a:r>
              <a:rPr lang="en-US" dirty="0" smtClean="0"/>
              <a:t>January 2017 </a:t>
            </a:r>
            <a:endParaRPr lang="en-US" dirty="0"/>
          </a:p>
        </p:txBody>
      </p:sp>
    </p:spTree>
    <p:extLst>
      <p:ext uri="{BB962C8B-B14F-4D97-AF65-F5344CB8AC3E}">
        <p14:creationId xmlns:p14="http://schemas.microsoft.com/office/powerpoint/2010/main" val="134248960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Auto Enrolment : Action Plan</a:t>
            </a:r>
            <a:endParaRPr lang="en-US" dirty="0"/>
          </a:p>
        </p:txBody>
      </p:sp>
      <p:sp>
        <p:nvSpPr>
          <p:cNvPr id="4" name="Text Placeholder 3"/>
          <p:cNvSpPr>
            <a:spLocks noGrp="1"/>
          </p:cNvSpPr>
          <p:nvPr>
            <p:ph type="body" sz="quarter" idx="35"/>
          </p:nvPr>
        </p:nvSpPr>
        <p:spPr>
          <a:xfrm>
            <a:off x="1540957" y="3356992"/>
            <a:ext cx="2859219" cy="560295"/>
          </a:xfrm>
        </p:spPr>
        <p:txBody>
          <a:bodyPr/>
          <a:lstStyle/>
          <a:p>
            <a:r>
              <a:rPr lang="en-US" dirty="0" smtClean="0"/>
              <a:t>Pre-Staging Date</a:t>
            </a:r>
            <a:endParaRPr lang="en-US" dirty="0"/>
          </a:p>
        </p:txBody>
      </p:sp>
      <p:sp>
        <p:nvSpPr>
          <p:cNvPr id="5" name="Text Placeholder 4"/>
          <p:cNvSpPr>
            <a:spLocks noGrp="1"/>
          </p:cNvSpPr>
          <p:nvPr>
            <p:ph type="body" sz="quarter" idx="37"/>
          </p:nvPr>
        </p:nvSpPr>
        <p:spPr>
          <a:xfrm>
            <a:off x="1540957" y="4081955"/>
            <a:ext cx="2859219" cy="560295"/>
          </a:xfrm>
        </p:spPr>
        <p:txBody>
          <a:bodyPr/>
          <a:lstStyle/>
          <a:p>
            <a:r>
              <a:rPr lang="en-US" dirty="0" smtClean="0"/>
              <a:t>At Staging Date</a:t>
            </a:r>
            <a:endParaRPr lang="en-US" dirty="0"/>
          </a:p>
        </p:txBody>
      </p:sp>
      <p:sp>
        <p:nvSpPr>
          <p:cNvPr id="7" name="Text Placeholder 6"/>
          <p:cNvSpPr>
            <a:spLocks noGrp="1"/>
          </p:cNvSpPr>
          <p:nvPr>
            <p:ph type="body" sz="quarter" idx="41"/>
          </p:nvPr>
        </p:nvSpPr>
        <p:spPr>
          <a:xfrm>
            <a:off x="5700468" y="4092841"/>
            <a:ext cx="2859219" cy="560295"/>
          </a:xfrm>
        </p:spPr>
        <p:txBody>
          <a:bodyPr/>
          <a:lstStyle/>
          <a:p>
            <a:r>
              <a:rPr lang="en-US" dirty="0" smtClean="0"/>
              <a:t>Contact details</a:t>
            </a:r>
            <a:endParaRPr lang="en-US" dirty="0"/>
          </a:p>
        </p:txBody>
      </p:sp>
      <p:sp>
        <p:nvSpPr>
          <p:cNvPr id="8" name="Text Placeholder 7"/>
          <p:cNvSpPr>
            <a:spLocks noGrp="1"/>
          </p:cNvSpPr>
          <p:nvPr>
            <p:ph type="body" sz="quarter" idx="43"/>
          </p:nvPr>
        </p:nvSpPr>
        <p:spPr>
          <a:xfrm>
            <a:off x="5673221" y="2807583"/>
            <a:ext cx="2859219" cy="560295"/>
          </a:xfrm>
        </p:spPr>
        <p:txBody>
          <a:bodyPr/>
          <a:lstStyle/>
          <a:p>
            <a:r>
              <a:rPr lang="en-US" dirty="0"/>
              <a:t>Post-Staging Date</a:t>
            </a:r>
          </a:p>
          <a:p>
            <a:endParaRPr lang="en-US" dirty="0"/>
          </a:p>
        </p:txBody>
      </p:sp>
      <p:sp>
        <p:nvSpPr>
          <p:cNvPr id="9" name="Text Placeholder 8"/>
          <p:cNvSpPr>
            <a:spLocks noGrp="1"/>
          </p:cNvSpPr>
          <p:nvPr>
            <p:ph type="body" sz="quarter" idx="45"/>
          </p:nvPr>
        </p:nvSpPr>
        <p:spPr>
          <a:xfrm>
            <a:off x="5724128" y="3350989"/>
            <a:ext cx="2859219" cy="560295"/>
          </a:xfrm>
        </p:spPr>
        <p:txBody>
          <a:bodyPr/>
          <a:lstStyle/>
          <a:p>
            <a:r>
              <a:rPr lang="en-US" dirty="0" smtClean="0"/>
              <a:t>Q&amp;A</a:t>
            </a:r>
            <a:endParaRPr lang="en-US" dirty="0"/>
          </a:p>
        </p:txBody>
      </p:sp>
      <p:sp>
        <p:nvSpPr>
          <p:cNvPr id="10" name="Text Placeholder 3"/>
          <p:cNvSpPr>
            <a:spLocks noGrp="1"/>
          </p:cNvSpPr>
          <p:nvPr>
            <p:ph type="body" sz="quarter" idx="35"/>
          </p:nvPr>
        </p:nvSpPr>
        <p:spPr>
          <a:xfrm>
            <a:off x="1547664" y="2708920"/>
            <a:ext cx="2859219" cy="560295"/>
          </a:xfrm>
        </p:spPr>
        <p:txBody>
          <a:bodyPr/>
          <a:lstStyle/>
          <a:p>
            <a:r>
              <a:rPr lang="en-US" dirty="0" smtClean="0"/>
              <a:t>Introduction</a:t>
            </a:r>
            <a:endParaRPr lang="en-US" dirty="0"/>
          </a:p>
        </p:txBody>
      </p:sp>
    </p:spTree>
    <p:extLst>
      <p:ext uri="{BB962C8B-B14F-4D97-AF65-F5344CB8AC3E}">
        <p14:creationId xmlns:p14="http://schemas.microsoft.com/office/powerpoint/2010/main" val="103239529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217" y="549302"/>
            <a:ext cx="2579332" cy="5613503"/>
          </a:xfrm>
        </p:spPr>
        <p:txBody>
          <a:bodyPr/>
          <a:lstStyle/>
          <a:p>
            <a:r>
              <a:rPr lang="en-US" dirty="0" smtClean="0"/>
              <a:t>Introduction to Auto Enrolment</a:t>
            </a:r>
            <a:endParaRPr lang="en-US" dirty="0"/>
          </a:p>
        </p:txBody>
      </p:sp>
      <p:sp>
        <p:nvSpPr>
          <p:cNvPr id="3" name="Content Placeholder 2"/>
          <p:cNvSpPr>
            <a:spLocks noGrp="1"/>
          </p:cNvSpPr>
          <p:nvPr>
            <p:ph sz="quarter" idx="10"/>
          </p:nvPr>
        </p:nvSpPr>
        <p:spPr/>
        <p:txBody>
          <a:bodyPr/>
          <a:lstStyle/>
          <a:p>
            <a:r>
              <a:rPr lang="en-GB" dirty="0" smtClean="0"/>
              <a:t>What does it involve?</a:t>
            </a:r>
            <a:endParaRPr lang="en-GB" dirty="0"/>
          </a:p>
        </p:txBody>
      </p:sp>
      <p:sp>
        <p:nvSpPr>
          <p:cNvPr id="6" name="Content Placeholder 5"/>
          <p:cNvSpPr>
            <a:spLocks noGrp="1"/>
          </p:cNvSpPr>
          <p:nvPr>
            <p:ph sz="quarter" idx="12"/>
          </p:nvPr>
        </p:nvSpPr>
        <p:spPr/>
        <p:txBody>
          <a:bodyPr/>
          <a:lstStyle/>
          <a:p>
            <a:endParaRPr lang="en-GB" dirty="0" smtClean="0"/>
          </a:p>
          <a:p>
            <a:pPr marL="0" indent="0">
              <a:buNone/>
            </a:pPr>
            <a:r>
              <a:rPr lang="en-GB" dirty="0" smtClean="0"/>
              <a:t>	           </a:t>
            </a:r>
          </a:p>
          <a:p>
            <a:pPr marL="0" indent="0">
              <a:buNone/>
            </a:pPr>
            <a:endParaRPr lang="en-GB" dirty="0"/>
          </a:p>
          <a:p>
            <a:pPr marL="0" indent="0">
              <a:buNone/>
            </a:pPr>
            <a:endParaRPr lang="en-GB" dirty="0" smtClean="0"/>
          </a:p>
          <a:p>
            <a:pPr marL="0" indent="0">
              <a:buNone/>
            </a:pPr>
            <a:r>
              <a:rPr lang="en-GB" b="1" dirty="0"/>
              <a:t> </a:t>
            </a:r>
            <a:r>
              <a:rPr lang="en-GB" b="1" dirty="0" smtClean="0"/>
              <a:t>                          </a:t>
            </a:r>
            <a:r>
              <a:rPr lang="en-GB" sz="1600" b="1" dirty="0" smtClean="0">
                <a:solidFill>
                  <a:srgbClr val="0070C0"/>
                </a:solidFill>
              </a:rPr>
              <a:t>12 Months before staging date</a:t>
            </a:r>
            <a:endParaRPr lang="en-GB" sz="1600" b="1" dirty="0">
              <a:solidFill>
                <a:srgbClr val="0070C0"/>
              </a:solidFill>
            </a:endParaRPr>
          </a:p>
          <a:p>
            <a:endParaRPr lang="en-GB" dirty="0" smtClean="0"/>
          </a:p>
          <a:p>
            <a:endParaRPr lang="en-GB" dirty="0" smtClean="0"/>
          </a:p>
          <a:p>
            <a:endParaRPr lang="en-GB" dirty="0"/>
          </a:p>
          <a:p>
            <a:r>
              <a:rPr lang="en-GB" sz="1400" dirty="0" smtClean="0"/>
              <a:t>First and foremost: Find out what your staging date will </a:t>
            </a:r>
            <a:endParaRPr lang="en-GB" sz="1400" dirty="0"/>
          </a:p>
          <a:p>
            <a:pPr marL="0" indent="0">
              <a:buNone/>
            </a:pPr>
            <a:r>
              <a:rPr lang="en-GB" sz="1400" dirty="0" smtClean="0"/>
              <a:t>      be</a:t>
            </a:r>
          </a:p>
          <a:p>
            <a:pPr marL="0" indent="0">
              <a:buNone/>
            </a:pPr>
            <a:r>
              <a:rPr lang="en-GB" sz="1400" dirty="0" smtClean="0"/>
              <a:t>	</a:t>
            </a:r>
          </a:p>
          <a:p>
            <a:r>
              <a:rPr lang="en-GB" sz="1400" dirty="0" smtClean="0"/>
              <a:t>Based </a:t>
            </a:r>
            <a:r>
              <a:rPr lang="en-GB" sz="1400" dirty="0"/>
              <a:t>on number of people in employer’s largest PAYE </a:t>
            </a:r>
            <a:r>
              <a:rPr lang="en-GB" sz="1400" dirty="0" smtClean="0"/>
              <a:t>scheme</a:t>
            </a:r>
            <a:endParaRPr lang="en-GB" sz="1400" dirty="0"/>
          </a:p>
          <a:p>
            <a:pPr marL="0" indent="0">
              <a:buNone/>
            </a:pPr>
            <a:endParaRPr lang="en-GB" dirty="0"/>
          </a:p>
          <a:p>
            <a:r>
              <a:rPr lang="en-GB" sz="1400" dirty="0"/>
              <a:t>Letters sent by Pensions </a:t>
            </a:r>
            <a:r>
              <a:rPr lang="en-GB" sz="1400" dirty="0" smtClean="0"/>
              <a:t>Regulator</a:t>
            </a:r>
          </a:p>
          <a:p>
            <a:endParaRPr lang="en-GB" sz="1400" dirty="0"/>
          </a:p>
          <a:p>
            <a:r>
              <a:rPr lang="en-GB" sz="1400" dirty="0" smtClean="0"/>
              <a:t>You nominate a ‘primary contact’</a:t>
            </a:r>
            <a:endParaRPr lang="en-GB" sz="1400" dirty="0"/>
          </a:p>
          <a:p>
            <a:pPr marL="0" indent="0">
              <a:buNone/>
            </a:pPr>
            <a:endParaRPr lang="en-GB" dirty="0"/>
          </a:p>
          <a:p>
            <a:pPr marL="0" indent="0">
              <a:buNone/>
            </a:pPr>
            <a:endParaRPr lang="en-GB" dirty="0" smtClean="0"/>
          </a:p>
          <a:p>
            <a:endParaRPr lang="en-GB" dirty="0"/>
          </a:p>
          <a:p>
            <a:endParaRPr lang="en-GB" dirty="0" smtClean="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51" y="5644487"/>
            <a:ext cx="2379945" cy="633267"/>
          </a:xfrm>
          <a:prstGeom prst="rect">
            <a:avLst/>
          </a:prstGeom>
        </p:spPr>
      </p:pic>
    </p:spTree>
    <p:extLst>
      <p:ext uri="{BB962C8B-B14F-4D97-AF65-F5344CB8AC3E}">
        <p14:creationId xmlns:p14="http://schemas.microsoft.com/office/powerpoint/2010/main" val="296449124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Auto Enrolment</a:t>
            </a:r>
            <a:endParaRPr lang="en-US" dirty="0"/>
          </a:p>
        </p:txBody>
      </p:sp>
      <p:sp>
        <p:nvSpPr>
          <p:cNvPr id="6" name="Content Placeholder 5"/>
          <p:cNvSpPr>
            <a:spLocks noGrp="1"/>
          </p:cNvSpPr>
          <p:nvPr>
            <p:ph sz="quarter" idx="12"/>
          </p:nvPr>
        </p:nvSpPr>
        <p:spPr/>
        <p:txBody>
          <a:bodyPr/>
          <a:lstStyle/>
          <a:p>
            <a:pPr marL="0" indent="0">
              <a:buNone/>
            </a:pPr>
            <a:endParaRPr lang="en-GB" dirty="0"/>
          </a:p>
          <a:p>
            <a:pPr marL="0" indent="0">
              <a:buNone/>
            </a:pPr>
            <a:endParaRPr lang="en-GB" dirty="0" smtClean="0"/>
          </a:p>
          <a:p>
            <a:pPr marL="0" indent="0">
              <a:buNone/>
            </a:pPr>
            <a:endParaRPr lang="en-GB" dirty="0" smtClean="0"/>
          </a:p>
          <a:p>
            <a:pPr marL="0" indent="0">
              <a:buNone/>
            </a:pPr>
            <a:r>
              <a:rPr lang="en-GB" b="1" dirty="0" smtClean="0">
                <a:solidFill>
                  <a:srgbClr val="0070C0"/>
                </a:solidFill>
              </a:rPr>
              <a:t>                                  </a:t>
            </a:r>
            <a:r>
              <a:rPr lang="en-GB" sz="1600" b="1" dirty="0">
                <a:solidFill>
                  <a:srgbClr val="0070C0"/>
                </a:solidFill>
              </a:rPr>
              <a:t>9 Months before staging date</a:t>
            </a:r>
          </a:p>
          <a:p>
            <a:endParaRPr lang="en-GB" dirty="0"/>
          </a:p>
          <a:p>
            <a:endParaRPr lang="en-GB" dirty="0" smtClean="0"/>
          </a:p>
          <a:p>
            <a:r>
              <a:rPr lang="en-GB" sz="1400" dirty="0"/>
              <a:t>Find out who you need to </a:t>
            </a:r>
            <a:r>
              <a:rPr lang="en-GB" sz="1400" dirty="0" smtClean="0"/>
              <a:t>enrol</a:t>
            </a:r>
          </a:p>
          <a:p>
            <a:endParaRPr lang="en-GB" sz="1400" dirty="0" smtClean="0"/>
          </a:p>
          <a:p>
            <a:r>
              <a:rPr lang="en-GB" sz="1400" dirty="0" smtClean="0"/>
              <a:t>Three different categories of staff</a:t>
            </a:r>
          </a:p>
          <a:p>
            <a:endParaRPr lang="en-GB" sz="1400" dirty="0" smtClean="0"/>
          </a:p>
          <a:p>
            <a:r>
              <a:rPr lang="en-GB" sz="1400" dirty="0" smtClean="0"/>
              <a:t>Assessed based on their ages and how much they earn</a:t>
            </a:r>
          </a:p>
          <a:p>
            <a:endParaRPr lang="en-GB" sz="1400" dirty="0" smtClean="0"/>
          </a:p>
          <a:p>
            <a:pPr marL="0" indent="0">
              <a:buNone/>
            </a:pPr>
            <a:endParaRPr lang="en-GB" sz="1400" dirty="0" smtClean="0"/>
          </a:p>
          <a:p>
            <a:endParaRPr lang="en-GB" sz="1400" dirty="0"/>
          </a:p>
          <a:p>
            <a:endParaRPr lang="en-GB" sz="1400" dirty="0"/>
          </a:p>
          <a:p>
            <a:endParaRPr lang="en-GB" dirty="0" smtClean="0"/>
          </a:p>
          <a:p>
            <a:endParaRPr lang="en-GB" dirty="0"/>
          </a:p>
          <a:p>
            <a:endParaRPr lang="en-GB" dirty="0" smtClean="0"/>
          </a:p>
          <a:p>
            <a:endParaRPr lang="en-GB" dirty="0"/>
          </a:p>
          <a:p>
            <a:endParaRPr lang="en-GB" dirty="0" smtClean="0"/>
          </a:p>
          <a:p>
            <a:endParaRPr lang="en-GB" dirty="0"/>
          </a:p>
        </p:txBody>
      </p:sp>
      <p:pic>
        <p:nvPicPr>
          <p:cNvPr id="5" name="Content Placeholder 4"/>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307196" y="5687239"/>
            <a:ext cx="2394181" cy="523727"/>
          </a:xfrm>
          <a:prstGeom prst="rect">
            <a:avLst/>
          </a:prstGeom>
        </p:spPr>
      </p:pic>
    </p:spTree>
    <p:extLst>
      <p:ext uri="{BB962C8B-B14F-4D97-AF65-F5344CB8AC3E}">
        <p14:creationId xmlns:p14="http://schemas.microsoft.com/office/powerpoint/2010/main" val="287183849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217" y="536776"/>
            <a:ext cx="2579332" cy="1041683"/>
          </a:xfrm>
        </p:spPr>
        <p:txBody>
          <a:bodyPr/>
          <a:lstStyle/>
          <a:p>
            <a:r>
              <a:rPr lang="en-US" dirty="0" smtClean="0"/>
              <a:t>Introduction to Auto Enrolment</a:t>
            </a:r>
            <a:endParaRPr lang="en-US" dirty="0"/>
          </a:p>
        </p:txBody>
      </p:sp>
      <p:sp>
        <p:nvSpPr>
          <p:cNvPr id="6" name="Content Placeholder 5"/>
          <p:cNvSpPr>
            <a:spLocks noGrp="1"/>
          </p:cNvSpPr>
          <p:nvPr>
            <p:ph sz="quarter" idx="12"/>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b="1" dirty="0" smtClean="0">
                <a:solidFill>
                  <a:srgbClr val="0070C0"/>
                </a:solidFill>
              </a:rPr>
              <a:t>                          </a:t>
            </a:r>
            <a:r>
              <a:rPr lang="en-GB" sz="1600" b="1" dirty="0" smtClean="0">
                <a:solidFill>
                  <a:srgbClr val="0070C0"/>
                </a:solidFill>
              </a:rPr>
              <a:t>9 </a:t>
            </a:r>
            <a:r>
              <a:rPr lang="en-GB" sz="1600" b="1" dirty="0">
                <a:solidFill>
                  <a:srgbClr val="0070C0"/>
                </a:solidFill>
              </a:rPr>
              <a:t>Months before staging date</a:t>
            </a:r>
            <a:endParaRPr lang="en-GB" sz="1600" dirty="0"/>
          </a:p>
          <a:p>
            <a:endParaRPr lang="en-GB" dirty="0" smtClean="0"/>
          </a:p>
          <a:p>
            <a:r>
              <a:rPr lang="en-GB" sz="1400" dirty="0"/>
              <a:t>Understand how much you will need to contribute</a:t>
            </a:r>
          </a:p>
          <a:p>
            <a:endParaRPr lang="en-GB" sz="1400" dirty="0"/>
          </a:p>
          <a:p>
            <a:r>
              <a:rPr lang="en-GB" sz="1400" dirty="0"/>
              <a:t>Employer needs to pay a regular minimum contribution into </a:t>
            </a:r>
            <a:r>
              <a:rPr lang="en-GB" sz="1400" dirty="0" smtClean="0"/>
              <a:t>staff </a:t>
            </a:r>
            <a:r>
              <a:rPr lang="en-GB" sz="1400" dirty="0"/>
              <a:t>pension scheme</a:t>
            </a:r>
          </a:p>
          <a:p>
            <a:pPr marL="0" indent="0">
              <a:buNone/>
            </a:pPr>
            <a:endParaRPr lang="en-GB" sz="1400" dirty="0"/>
          </a:p>
          <a:p>
            <a:r>
              <a:rPr lang="en-GB" sz="1400" dirty="0"/>
              <a:t>Based on qualifying </a:t>
            </a:r>
            <a:r>
              <a:rPr lang="en-GB" sz="1400" dirty="0" smtClean="0"/>
              <a:t>earnings</a:t>
            </a:r>
          </a:p>
          <a:p>
            <a:endParaRPr lang="en-GB" sz="1400" dirty="0"/>
          </a:p>
          <a:p>
            <a:r>
              <a:rPr lang="en-GB" sz="1400" dirty="0" smtClean="0"/>
              <a:t>Between £5,824 and £43,000 for 2016/17</a:t>
            </a:r>
          </a:p>
          <a:p>
            <a:endParaRPr lang="en-GB" sz="1400" dirty="0"/>
          </a:p>
          <a:p>
            <a:r>
              <a:rPr lang="en-GB" sz="1400" dirty="0" smtClean="0"/>
              <a:t>Decide what basis of earnings and any appropriate waiting periods you want to use</a:t>
            </a:r>
          </a:p>
          <a:p>
            <a:endParaRPr lang="en-GB" sz="1400" dirty="0"/>
          </a:p>
          <a:p>
            <a:pPr marL="0" indent="0">
              <a:buNone/>
            </a:pPr>
            <a:endParaRPr lang="en-GB" sz="1400" dirty="0"/>
          </a:p>
          <a:p>
            <a:endParaRPr lang="en-GB" sz="1400" dirty="0" smtClean="0"/>
          </a:p>
          <a:p>
            <a:endParaRPr lang="en-GB" sz="1400" dirty="0"/>
          </a:p>
          <a:p>
            <a:endParaRPr lang="en-GB" dirty="0" smtClean="0"/>
          </a:p>
          <a:p>
            <a:endParaRPr lang="en-GB" dirty="0"/>
          </a:p>
        </p:txBody>
      </p:sp>
      <p:pic>
        <p:nvPicPr>
          <p:cNvPr id="9" name="Content Placeholder 8"/>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344774" y="5679790"/>
            <a:ext cx="2394181" cy="523727"/>
          </a:xfrm>
          <a:prstGeom prst="rect">
            <a:avLst/>
          </a:prstGeom>
        </p:spPr>
      </p:pic>
    </p:spTree>
    <p:extLst>
      <p:ext uri="{BB962C8B-B14F-4D97-AF65-F5344CB8AC3E}">
        <p14:creationId xmlns:p14="http://schemas.microsoft.com/office/powerpoint/2010/main" val="417508293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Auto Enrolment</a:t>
            </a:r>
            <a:br>
              <a:rPr lang="en-US" dirty="0" smtClean="0"/>
            </a:br>
            <a:r>
              <a:rPr lang="en-US" dirty="0"/>
              <a:t/>
            </a:r>
            <a:br>
              <a:rPr lang="en-US" dirty="0"/>
            </a:br>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358057423"/>
              </p:ext>
            </p:extLst>
          </p:nvPr>
        </p:nvGraphicFramePr>
        <p:xfrm>
          <a:off x="3347355" y="1084287"/>
          <a:ext cx="5641524" cy="4106237"/>
        </p:xfrm>
        <a:graphic>
          <a:graphicData uri="http://schemas.openxmlformats.org/drawingml/2006/table">
            <a:tbl>
              <a:tblPr firstRow="1" bandRow="1">
                <a:tableStyleId>{5C22544A-7EE6-4342-B048-85BDC9FD1C3A}</a:tableStyleId>
              </a:tblPr>
              <a:tblGrid>
                <a:gridCol w="1224645"/>
                <a:gridCol w="1031965"/>
                <a:gridCol w="1374090"/>
                <a:gridCol w="1292948"/>
                <a:gridCol w="717876"/>
              </a:tblGrid>
              <a:tr h="906019">
                <a:tc>
                  <a:txBody>
                    <a:bodyPr/>
                    <a:lstStyle/>
                    <a:p>
                      <a:r>
                        <a:rPr lang="en-GB" sz="1400" baseline="0" dirty="0" smtClean="0"/>
                        <a:t>Dates</a:t>
                      </a:r>
                      <a:endParaRPr lang="en-GB" sz="1400" baseline="0" dirty="0"/>
                    </a:p>
                  </a:txBody>
                  <a:tcPr/>
                </a:tc>
                <a:tc>
                  <a:txBody>
                    <a:bodyPr/>
                    <a:lstStyle/>
                    <a:p>
                      <a:r>
                        <a:rPr lang="en-GB" sz="1400" baseline="0" dirty="0" smtClean="0"/>
                        <a:t>Employer</a:t>
                      </a:r>
                    </a:p>
                    <a:p>
                      <a:r>
                        <a:rPr lang="en-GB" sz="1400" baseline="0" dirty="0" smtClean="0"/>
                        <a:t>Min </a:t>
                      </a:r>
                    </a:p>
                    <a:p>
                      <a:r>
                        <a:rPr lang="en-GB" sz="1400" baseline="0" dirty="0" smtClean="0"/>
                        <a:t>Contribution</a:t>
                      </a:r>
                      <a:endParaRPr lang="en-GB" sz="1400" baseline="0" dirty="0"/>
                    </a:p>
                  </a:txBody>
                  <a:tcPr/>
                </a:tc>
                <a:tc>
                  <a:txBody>
                    <a:bodyPr/>
                    <a:lstStyle/>
                    <a:p>
                      <a:r>
                        <a:rPr lang="en-GB" sz="1400" baseline="0" dirty="0" smtClean="0"/>
                        <a:t>Jobholder</a:t>
                      </a:r>
                    </a:p>
                    <a:p>
                      <a:r>
                        <a:rPr lang="en-GB" sz="1400" baseline="0" dirty="0" smtClean="0"/>
                        <a:t>Contribution</a:t>
                      </a:r>
                      <a:endParaRPr lang="en-GB" sz="1400" baseline="0" dirty="0"/>
                    </a:p>
                  </a:txBody>
                  <a:tcPr/>
                </a:tc>
                <a:tc>
                  <a:txBody>
                    <a:bodyPr/>
                    <a:lstStyle/>
                    <a:p>
                      <a:r>
                        <a:rPr lang="en-GB" sz="1400" baseline="0" dirty="0" smtClean="0"/>
                        <a:t>Tax relief on </a:t>
                      </a:r>
                    </a:p>
                    <a:p>
                      <a:r>
                        <a:rPr lang="en-GB" sz="1400" baseline="0" dirty="0" smtClean="0"/>
                        <a:t>Jobholder</a:t>
                      </a:r>
                    </a:p>
                    <a:p>
                      <a:r>
                        <a:rPr lang="en-GB" sz="1400" baseline="0" dirty="0" smtClean="0"/>
                        <a:t>Contribution</a:t>
                      </a:r>
                      <a:endParaRPr lang="en-GB" sz="1400" baseline="0" dirty="0"/>
                    </a:p>
                  </a:txBody>
                  <a:tcPr/>
                </a:tc>
                <a:tc>
                  <a:txBody>
                    <a:bodyPr/>
                    <a:lstStyle/>
                    <a:p>
                      <a:r>
                        <a:rPr lang="en-GB" sz="1400" baseline="0" dirty="0" smtClean="0"/>
                        <a:t>Total</a:t>
                      </a:r>
                      <a:endParaRPr lang="en-GB" sz="1400" baseline="0" dirty="0"/>
                    </a:p>
                  </a:txBody>
                  <a:tcPr/>
                </a:tc>
              </a:tr>
              <a:tr h="997770">
                <a:tc>
                  <a:txBody>
                    <a:bodyPr/>
                    <a:lstStyle/>
                    <a:p>
                      <a:r>
                        <a:rPr lang="en-GB" sz="1400" baseline="0" dirty="0" smtClean="0"/>
                        <a:t>Before</a:t>
                      </a:r>
                    </a:p>
                    <a:p>
                      <a:r>
                        <a:rPr lang="en-GB" sz="1400" kern="1200" baseline="0" dirty="0" smtClean="0">
                          <a:solidFill>
                            <a:srgbClr val="FF0000"/>
                          </a:solidFill>
                          <a:latin typeface="+mn-lt"/>
                          <a:ea typeface="+mn-ea"/>
                          <a:cs typeface="+mn-cs"/>
                        </a:rPr>
                        <a:t>*</a:t>
                      </a:r>
                      <a:r>
                        <a:rPr lang="en-GB" sz="1400" kern="1200" baseline="0" dirty="0" smtClean="0">
                          <a:solidFill>
                            <a:schemeClr val="dk1"/>
                          </a:solidFill>
                          <a:latin typeface="+mn-lt"/>
                          <a:ea typeface="+mn-ea"/>
                          <a:cs typeface="+mn-cs"/>
                        </a:rPr>
                        <a:t>05/04/18</a:t>
                      </a:r>
                      <a:endParaRPr lang="en-GB" sz="1400" kern="1200" baseline="0" dirty="0">
                        <a:solidFill>
                          <a:schemeClr val="dk1"/>
                        </a:solidFill>
                        <a:latin typeface="+mn-lt"/>
                        <a:ea typeface="+mn-ea"/>
                        <a:cs typeface="+mn-cs"/>
                      </a:endParaRPr>
                    </a:p>
                  </a:txBody>
                  <a:tcPr/>
                </a:tc>
                <a:tc>
                  <a:txBody>
                    <a:bodyPr/>
                    <a:lstStyle/>
                    <a:p>
                      <a:pPr algn="ctr"/>
                      <a:r>
                        <a:rPr lang="en-GB" sz="1400" baseline="0" dirty="0" smtClean="0"/>
                        <a:t>1%</a:t>
                      </a:r>
                      <a:endParaRPr lang="en-GB" sz="1400" baseline="0" dirty="0"/>
                    </a:p>
                  </a:txBody>
                  <a:tcPr/>
                </a:tc>
                <a:tc>
                  <a:txBody>
                    <a:bodyPr/>
                    <a:lstStyle/>
                    <a:p>
                      <a:pPr marL="0" algn="ctr" defTabSz="914400" rtl="0" eaLnBrk="1" latinLnBrk="0" hangingPunct="1"/>
                      <a:r>
                        <a:rPr lang="en-GB" sz="1400" kern="1200" baseline="0" dirty="0" smtClean="0">
                          <a:solidFill>
                            <a:schemeClr val="dk1"/>
                          </a:solidFill>
                          <a:latin typeface="+mn-lt"/>
                          <a:ea typeface="+mn-ea"/>
                          <a:cs typeface="+mn-cs"/>
                        </a:rPr>
                        <a:t>0.8%</a:t>
                      </a:r>
                      <a:endParaRPr lang="en-GB" sz="1400" kern="1200" baseline="0" dirty="0">
                        <a:solidFill>
                          <a:schemeClr val="dk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dk1"/>
                          </a:solidFill>
                          <a:latin typeface="+mn-lt"/>
                          <a:ea typeface="+mn-ea"/>
                          <a:cs typeface="+mn-cs"/>
                        </a:rPr>
                        <a:t>0.2%</a:t>
                      </a:r>
                      <a:endParaRPr lang="en-GB" sz="1400" kern="1200" baseline="0" dirty="0">
                        <a:solidFill>
                          <a:schemeClr val="dk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dk1"/>
                          </a:solidFill>
                          <a:latin typeface="+mn-lt"/>
                          <a:ea typeface="+mn-ea"/>
                          <a:cs typeface="+mn-cs"/>
                        </a:rPr>
                        <a:t>2%</a:t>
                      </a:r>
                      <a:endParaRPr lang="en-GB" sz="1400" kern="1200" baseline="0" dirty="0">
                        <a:solidFill>
                          <a:schemeClr val="dk1"/>
                        </a:solidFill>
                        <a:latin typeface="+mn-lt"/>
                        <a:ea typeface="+mn-ea"/>
                        <a:cs typeface="+mn-cs"/>
                      </a:endParaRPr>
                    </a:p>
                  </a:txBody>
                  <a:tcPr/>
                </a:tc>
              </a:tr>
              <a:tr h="1191541">
                <a:tc>
                  <a:txBody>
                    <a:bodyPr/>
                    <a:lstStyle/>
                    <a:p>
                      <a:pPr marL="0" indent="0">
                        <a:buFont typeface="Arial" charset="0"/>
                        <a:buNone/>
                      </a:pPr>
                      <a:r>
                        <a:rPr lang="en-GB" sz="1400" kern="1200" baseline="0" dirty="0" smtClean="0">
                          <a:solidFill>
                            <a:srgbClr val="FF0000"/>
                          </a:solidFill>
                          <a:latin typeface="+mn-lt"/>
                          <a:ea typeface="+mn-ea"/>
                          <a:cs typeface="+mn-cs"/>
                        </a:rPr>
                        <a:t>*</a:t>
                      </a:r>
                      <a:r>
                        <a:rPr lang="en-GB" sz="1400" kern="1200" baseline="0" dirty="0" smtClean="0">
                          <a:solidFill>
                            <a:schemeClr val="dk1"/>
                          </a:solidFill>
                          <a:latin typeface="+mn-lt"/>
                          <a:ea typeface="+mn-ea"/>
                          <a:cs typeface="+mn-cs"/>
                        </a:rPr>
                        <a:t>6 April ‘18 to</a:t>
                      </a:r>
                    </a:p>
                    <a:p>
                      <a:pPr marL="0" indent="0">
                        <a:buFont typeface="Arial" charset="0"/>
                        <a:buNone/>
                      </a:pPr>
                      <a:r>
                        <a:rPr lang="en-GB" sz="1400" kern="1200" baseline="0" dirty="0" smtClean="0">
                          <a:solidFill>
                            <a:schemeClr val="dk1"/>
                          </a:solidFill>
                          <a:latin typeface="+mn-lt"/>
                          <a:ea typeface="+mn-ea"/>
                          <a:cs typeface="+mn-cs"/>
                        </a:rPr>
                        <a:t>5 April ‘19</a:t>
                      </a:r>
                    </a:p>
                    <a:p>
                      <a:endParaRPr lang="en-GB" sz="1400" kern="1200" baseline="0" dirty="0">
                        <a:solidFill>
                          <a:schemeClr val="dk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dk1"/>
                          </a:solidFill>
                          <a:latin typeface="+mn-lt"/>
                          <a:ea typeface="+mn-ea"/>
                          <a:cs typeface="+mn-cs"/>
                        </a:rPr>
                        <a:t>2%</a:t>
                      </a:r>
                      <a:endParaRPr lang="en-GB" sz="1400" kern="1200" baseline="0" dirty="0">
                        <a:solidFill>
                          <a:schemeClr val="dk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dk1"/>
                          </a:solidFill>
                          <a:latin typeface="+mn-lt"/>
                          <a:ea typeface="+mn-ea"/>
                          <a:cs typeface="+mn-cs"/>
                        </a:rPr>
                        <a:t>2.4%</a:t>
                      </a:r>
                      <a:endParaRPr lang="en-GB" sz="1400" kern="1200" baseline="0" dirty="0">
                        <a:solidFill>
                          <a:schemeClr val="dk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dk1"/>
                          </a:solidFill>
                          <a:latin typeface="+mn-lt"/>
                          <a:ea typeface="+mn-ea"/>
                          <a:cs typeface="+mn-cs"/>
                        </a:rPr>
                        <a:t>0.6%</a:t>
                      </a:r>
                      <a:endParaRPr lang="en-GB" sz="1400" kern="1200" baseline="0" dirty="0">
                        <a:solidFill>
                          <a:schemeClr val="dk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dk1"/>
                          </a:solidFill>
                          <a:latin typeface="+mn-lt"/>
                          <a:ea typeface="+mn-ea"/>
                          <a:cs typeface="+mn-cs"/>
                        </a:rPr>
                        <a:t>5%</a:t>
                      </a:r>
                      <a:endParaRPr lang="en-GB" sz="1400" kern="1200" baseline="0" dirty="0">
                        <a:solidFill>
                          <a:schemeClr val="dk1"/>
                        </a:solidFill>
                        <a:latin typeface="+mn-lt"/>
                        <a:ea typeface="+mn-ea"/>
                        <a:cs typeface="+mn-cs"/>
                      </a:endParaRPr>
                    </a:p>
                  </a:txBody>
                  <a:tcPr/>
                </a:tc>
              </a:tr>
              <a:tr h="972046">
                <a:tc>
                  <a:txBody>
                    <a:bodyPr/>
                    <a:lstStyle/>
                    <a:p>
                      <a:pPr marL="0" algn="l" defTabSz="914400" rtl="0" eaLnBrk="1" latinLnBrk="0" hangingPunct="1"/>
                      <a:r>
                        <a:rPr lang="en-GB" sz="1400" kern="1200" baseline="0" dirty="0" smtClean="0">
                          <a:solidFill>
                            <a:srgbClr val="FF0000"/>
                          </a:solidFill>
                          <a:latin typeface="+mn-lt"/>
                          <a:ea typeface="+mn-ea"/>
                          <a:cs typeface="+mn-cs"/>
                        </a:rPr>
                        <a:t>*</a:t>
                      </a:r>
                      <a:r>
                        <a:rPr lang="en-GB" sz="1400" kern="1200" baseline="0" dirty="0" smtClean="0">
                          <a:solidFill>
                            <a:schemeClr val="dk1"/>
                          </a:solidFill>
                          <a:latin typeface="+mn-lt"/>
                          <a:ea typeface="+mn-ea"/>
                          <a:cs typeface="+mn-cs"/>
                        </a:rPr>
                        <a:t>6 April Onwards</a:t>
                      </a:r>
                      <a:endParaRPr lang="en-GB" sz="1400" kern="1200" baseline="0" dirty="0">
                        <a:solidFill>
                          <a:schemeClr val="dk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dk1"/>
                          </a:solidFill>
                          <a:latin typeface="+mn-lt"/>
                          <a:ea typeface="+mn-ea"/>
                          <a:cs typeface="+mn-cs"/>
                        </a:rPr>
                        <a:t>3%</a:t>
                      </a:r>
                      <a:endParaRPr lang="en-GB" sz="1400" kern="1200" baseline="0" dirty="0">
                        <a:solidFill>
                          <a:schemeClr val="dk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dk1"/>
                          </a:solidFill>
                          <a:latin typeface="+mn-lt"/>
                          <a:ea typeface="+mn-ea"/>
                          <a:cs typeface="+mn-cs"/>
                        </a:rPr>
                        <a:t>4.0%</a:t>
                      </a:r>
                      <a:endParaRPr lang="en-GB" sz="1400" kern="1200" baseline="0" dirty="0">
                        <a:solidFill>
                          <a:schemeClr val="dk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dk1"/>
                          </a:solidFill>
                          <a:latin typeface="+mn-lt"/>
                          <a:ea typeface="+mn-ea"/>
                          <a:cs typeface="+mn-cs"/>
                        </a:rPr>
                        <a:t>1.0%</a:t>
                      </a:r>
                      <a:endParaRPr lang="en-GB" sz="1400" kern="1200" baseline="0" dirty="0">
                        <a:solidFill>
                          <a:schemeClr val="dk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dk1"/>
                          </a:solidFill>
                          <a:latin typeface="+mn-lt"/>
                          <a:ea typeface="+mn-ea"/>
                          <a:cs typeface="+mn-cs"/>
                        </a:rPr>
                        <a:t>8%</a:t>
                      </a:r>
                      <a:endParaRPr lang="en-GB" sz="1400" kern="1200" baseline="0" dirty="0">
                        <a:solidFill>
                          <a:schemeClr val="dk1"/>
                        </a:solidFill>
                        <a:latin typeface="+mn-lt"/>
                        <a:ea typeface="+mn-ea"/>
                        <a:cs typeface="+mn-cs"/>
                      </a:endParaRPr>
                    </a:p>
                  </a:txBody>
                  <a:tcPr/>
                </a:tc>
              </a:tr>
            </a:tbl>
          </a:graphicData>
        </a:graphic>
      </p:graphicFrame>
      <p:sp>
        <p:nvSpPr>
          <p:cNvPr id="6" name="Content Placeholder 5"/>
          <p:cNvSpPr>
            <a:spLocks noGrp="1"/>
          </p:cNvSpPr>
          <p:nvPr>
            <p:ph sz="quarter" idx="12"/>
          </p:nvPr>
        </p:nvSpPr>
        <p:spPr>
          <a:xfrm>
            <a:off x="2987792" y="651352"/>
            <a:ext cx="5980844" cy="5285985"/>
          </a:xfrm>
        </p:spPr>
        <p:txBody>
          <a:bodyPr/>
          <a:lstStyle/>
          <a:p>
            <a:endParaRPr lang="en-GB" dirty="0" smtClean="0"/>
          </a:p>
          <a:p>
            <a:endParaRPr lang="en-GB" dirty="0"/>
          </a:p>
          <a:p>
            <a:endParaRPr lang="en-GB" dirty="0" smtClean="0"/>
          </a:p>
          <a:p>
            <a:endParaRPr lang="en-GB" dirty="0"/>
          </a:p>
          <a:p>
            <a:endParaRPr lang="en-GB" dirty="0" smtClean="0"/>
          </a:p>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51" y="5644487"/>
            <a:ext cx="2379945" cy="633267"/>
          </a:xfrm>
          <a:prstGeom prst="rect">
            <a:avLst/>
          </a:prstGeom>
        </p:spPr>
      </p:pic>
      <p:sp>
        <p:nvSpPr>
          <p:cNvPr id="2" name="TextBox 1"/>
          <p:cNvSpPr txBox="1"/>
          <p:nvPr/>
        </p:nvSpPr>
        <p:spPr>
          <a:xfrm>
            <a:off x="3369636" y="5733256"/>
            <a:ext cx="5040560" cy="307777"/>
          </a:xfrm>
          <a:prstGeom prst="rect">
            <a:avLst/>
          </a:prstGeom>
          <a:noFill/>
        </p:spPr>
        <p:txBody>
          <a:bodyPr wrap="square" rtlCol="0">
            <a:spAutoFit/>
          </a:bodyPr>
          <a:lstStyle/>
          <a:p>
            <a:r>
              <a:rPr lang="en-GB" sz="1400" dirty="0" smtClean="0">
                <a:solidFill>
                  <a:srgbClr val="FF0000"/>
                </a:solidFill>
                <a:latin typeface="+mn-lt"/>
              </a:rPr>
              <a:t>* Subject to Parliamentary approval</a:t>
            </a:r>
            <a:endParaRPr lang="en-GB" sz="1400" dirty="0">
              <a:solidFill>
                <a:srgbClr val="FF0000"/>
              </a:solidFill>
              <a:latin typeface="+mn-lt"/>
            </a:endParaRPr>
          </a:p>
        </p:txBody>
      </p:sp>
    </p:spTree>
    <p:extLst>
      <p:ext uri="{BB962C8B-B14F-4D97-AF65-F5344CB8AC3E}">
        <p14:creationId xmlns:p14="http://schemas.microsoft.com/office/powerpoint/2010/main" val="375978839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Auto Enrolment</a:t>
            </a:r>
            <a:endParaRPr lang="en-US" dirty="0"/>
          </a:p>
        </p:txBody>
      </p:sp>
      <p:sp>
        <p:nvSpPr>
          <p:cNvPr id="6" name="Content Placeholder 5"/>
          <p:cNvSpPr>
            <a:spLocks noGrp="1"/>
          </p:cNvSpPr>
          <p:nvPr>
            <p:ph sz="quarter" idx="12"/>
          </p:nvPr>
        </p:nvSpPr>
        <p:spPr/>
        <p:txBody>
          <a:bodyPr/>
          <a:lstStyle/>
          <a:p>
            <a:pPr marL="0" indent="0">
              <a:buNone/>
            </a:pPr>
            <a:r>
              <a:rPr lang="en-GB" b="1" dirty="0" smtClean="0">
                <a:solidFill>
                  <a:srgbClr val="0070C0"/>
                </a:solidFill>
              </a:rPr>
              <a:t>		</a:t>
            </a:r>
          </a:p>
          <a:p>
            <a:pPr marL="0" indent="0">
              <a:buNone/>
            </a:pPr>
            <a:endParaRPr lang="en-GB" b="1" dirty="0">
              <a:solidFill>
                <a:srgbClr val="0070C0"/>
              </a:solidFill>
            </a:endParaRPr>
          </a:p>
          <a:p>
            <a:pPr marL="0" indent="0">
              <a:buNone/>
            </a:pPr>
            <a:r>
              <a:rPr lang="en-GB" b="1" dirty="0" smtClean="0">
                <a:solidFill>
                  <a:srgbClr val="0070C0"/>
                </a:solidFill>
              </a:rPr>
              <a:t>	       </a:t>
            </a:r>
            <a:r>
              <a:rPr lang="en-GB" sz="1600" b="1" dirty="0">
                <a:solidFill>
                  <a:srgbClr val="0070C0"/>
                </a:solidFill>
              </a:rPr>
              <a:t>6</a:t>
            </a:r>
            <a:r>
              <a:rPr lang="en-GB" sz="1600" b="1" dirty="0" smtClean="0">
                <a:solidFill>
                  <a:srgbClr val="0070C0"/>
                </a:solidFill>
              </a:rPr>
              <a:t> </a:t>
            </a:r>
            <a:r>
              <a:rPr lang="en-GB" sz="1600" b="1" dirty="0">
                <a:solidFill>
                  <a:srgbClr val="0070C0"/>
                </a:solidFill>
              </a:rPr>
              <a:t>Months before staging date</a:t>
            </a:r>
          </a:p>
          <a:p>
            <a:endParaRPr lang="en-GB" dirty="0" smtClean="0"/>
          </a:p>
          <a:p>
            <a:endParaRPr lang="en-GB" dirty="0"/>
          </a:p>
          <a:p>
            <a:endParaRPr lang="en-GB" dirty="0" smtClean="0"/>
          </a:p>
          <a:p>
            <a:endParaRPr lang="en-GB" dirty="0"/>
          </a:p>
          <a:p>
            <a:r>
              <a:rPr lang="en-GB" dirty="0"/>
              <a:t>Check your staff records and payroll process</a:t>
            </a:r>
          </a:p>
          <a:p>
            <a:endParaRPr lang="en-GB" dirty="0"/>
          </a:p>
          <a:p>
            <a:r>
              <a:rPr lang="en-GB" dirty="0"/>
              <a:t>Payroll software compatible with all auto enrolment tasks</a:t>
            </a:r>
          </a:p>
          <a:p>
            <a:endParaRPr lang="en-GB" dirty="0"/>
          </a:p>
          <a:p>
            <a:r>
              <a:rPr lang="en-GB" dirty="0"/>
              <a:t>Lumin Wealth select a pension scheme provider </a:t>
            </a:r>
            <a:endParaRPr lang="en-GB" dirty="0" smtClean="0"/>
          </a:p>
          <a:p>
            <a:endParaRPr lang="en-GB" dirty="0"/>
          </a:p>
          <a:p>
            <a:r>
              <a:rPr lang="en-GB" dirty="0" smtClean="0"/>
              <a:t>Communicate with your workforce           The earlier the better</a:t>
            </a:r>
          </a:p>
          <a:p>
            <a:endParaRPr lang="en-GB" dirty="0"/>
          </a:p>
          <a:p>
            <a:r>
              <a:rPr lang="en-GB" dirty="0" smtClean="0"/>
              <a:t> We can provide templates : Payslips, Posters</a:t>
            </a:r>
          </a:p>
          <a:p>
            <a:endParaRPr lang="en-GB" sz="1400" dirty="0"/>
          </a:p>
          <a:p>
            <a:pPr marL="0" indent="0">
              <a:buNone/>
            </a:pPr>
            <a:endParaRPr lang="en-GB" dirty="0" smtClean="0"/>
          </a:p>
          <a:p>
            <a:endParaRPr lang="en-GB" dirty="0"/>
          </a:p>
          <a:p>
            <a:pPr marL="0" indent="0">
              <a:buNone/>
            </a:pPr>
            <a:endParaRPr lang="en-GB" dirty="0" smtClean="0"/>
          </a:p>
          <a:p>
            <a:pPr marL="0" indent="0">
              <a:buNone/>
            </a:pPr>
            <a:endParaRPr lang="en-GB" dirty="0"/>
          </a:p>
          <a:p>
            <a:endParaRPr lang="en-GB" dirty="0" smtClean="0"/>
          </a:p>
          <a:p>
            <a:endParaRPr lang="en-GB" dirty="0"/>
          </a:p>
        </p:txBody>
      </p:sp>
      <p:pic>
        <p:nvPicPr>
          <p:cNvPr id="5" name="Content Placeholder 4"/>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244566" y="5699764"/>
            <a:ext cx="2394181" cy="523727"/>
          </a:xfrm>
          <a:prstGeom prst="rect">
            <a:avLst/>
          </a:prstGeom>
        </p:spPr>
      </p:pic>
      <p:sp>
        <p:nvSpPr>
          <p:cNvPr id="7" name="Notched Right Arrow 6"/>
          <p:cNvSpPr/>
          <p:nvPr/>
        </p:nvSpPr>
        <p:spPr>
          <a:xfrm>
            <a:off x="6262007" y="3702483"/>
            <a:ext cx="342902" cy="26942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FFFFFF"/>
              </a:solidFill>
            </a:endParaRPr>
          </a:p>
        </p:txBody>
      </p:sp>
    </p:spTree>
    <p:extLst>
      <p:ext uri="{BB962C8B-B14F-4D97-AF65-F5344CB8AC3E}">
        <p14:creationId xmlns:p14="http://schemas.microsoft.com/office/powerpoint/2010/main" val="407981787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Auto Enrolment</a:t>
            </a:r>
            <a:endParaRPr lang="en-US" dirty="0"/>
          </a:p>
        </p:txBody>
      </p:sp>
      <p:sp>
        <p:nvSpPr>
          <p:cNvPr id="6" name="Content Placeholder 5"/>
          <p:cNvSpPr>
            <a:spLocks noGrp="1"/>
          </p:cNvSpPr>
          <p:nvPr>
            <p:ph sz="quarter" idx="12"/>
          </p:nvPr>
        </p:nvSpPr>
        <p:spPr>
          <a:xfrm>
            <a:off x="3275892" y="548425"/>
            <a:ext cx="5750853" cy="5338808"/>
          </a:xfrm>
        </p:spPr>
        <p:txBody>
          <a:bodyPr/>
          <a:lstStyle/>
          <a:p>
            <a:pPr marL="0" indent="0">
              <a:buNone/>
            </a:pPr>
            <a:endParaRPr lang="en-GB" dirty="0" smtClean="0"/>
          </a:p>
          <a:p>
            <a:endParaRPr lang="en-GB" dirty="0"/>
          </a:p>
          <a:p>
            <a:endParaRPr lang="en-GB" dirty="0" smtClean="0"/>
          </a:p>
          <a:p>
            <a:endParaRPr lang="en-GB" dirty="0"/>
          </a:p>
          <a:p>
            <a:endParaRPr lang="en-GB" dirty="0" smtClean="0"/>
          </a:p>
          <a:p>
            <a:endParaRPr lang="en-GB" dirty="0"/>
          </a:p>
        </p:txBody>
      </p:sp>
      <p:sp>
        <p:nvSpPr>
          <p:cNvPr id="2" name="Rectangle 1"/>
          <p:cNvSpPr/>
          <p:nvPr/>
        </p:nvSpPr>
        <p:spPr>
          <a:xfrm>
            <a:off x="3469710" y="925945"/>
            <a:ext cx="5348613" cy="4924425"/>
          </a:xfrm>
          <a:prstGeom prst="rect">
            <a:avLst/>
          </a:prstGeom>
        </p:spPr>
        <p:txBody>
          <a:bodyPr wrap="square">
            <a:spAutoFit/>
          </a:bodyPr>
          <a:lstStyle/>
          <a:p>
            <a:r>
              <a:rPr lang="en-GB" sz="1000" b="1" dirty="0" smtClean="0">
                <a:solidFill>
                  <a:srgbClr val="0070C0"/>
                </a:solidFill>
                <a:latin typeface="Verdana" pitchFamily="34" charset="0"/>
              </a:rPr>
              <a:t>	             </a:t>
            </a:r>
            <a:r>
              <a:rPr lang="en-GB" sz="1600" b="1" dirty="0" smtClean="0">
                <a:solidFill>
                  <a:srgbClr val="0070C0"/>
                </a:solidFill>
                <a:latin typeface="Century Gothic"/>
                <a:cs typeface="Effra Light"/>
              </a:rPr>
              <a:t>At </a:t>
            </a:r>
            <a:r>
              <a:rPr lang="en-GB" sz="1600" b="1" dirty="0">
                <a:solidFill>
                  <a:srgbClr val="0070C0"/>
                </a:solidFill>
                <a:latin typeface="Century Gothic"/>
                <a:cs typeface="Effra Light"/>
              </a:rPr>
              <a:t>your staging </a:t>
            </a:r>
            <a:r>
              <a:rPr lang="en-GB" sz="1600" b="1" dirty="0" smtClean="0">
                <a:solidFill>
                  <a:srgbClr val="0070C0"/>
                </a:solidFill>
                <a:latin typeface="Century Gothic"/>
                <a:cs typeface="Effra Light"/>
              </a:rPr>
              <a:t>date</a:t>
            </a:r>
            <a:endParaRPr lang="en-GB" sz="1600" b="1" dirty="0">
              <a:solidFill>
                <a:srgbClr val="0070C0"/>
              </a:solidFill>
              <a:latin typeface="Century Gothic"/>
              <a:cs typeface="Effra Light"/>
            </a:endParaRPr>
          </a:p>
          <a:p>
            <a:endParaRPr lang="en-GB" sz="1600" b="1" dirty="0" smtClean="0">
              <a:solidFill>
                <a:srgbClr val="0070C0"/>
              </a:solidFill>
              <a:latin typeface="Century Gothic"/>
              <a:cs typeface="Effra Light"/>
            </a:endParaRPr>
          </a:p>
          <a:p>
            <a:endParaRPr lang="en-GB" sz="1600" b="1" dirty="0" smtClean="0">
              <a:solidFill>
                <a:srgbClr val="0070C0"/>
              </a:solidFill>
              <a:latin typeface="Century Gothic"/>
              <a:cs typeface="Effra Light"/>
            </a:endParaRPr>
          </a:p>
          <a:p>
            <a:pPr marL="269875" indent="-269875" eaLnBrk="0" hangingPunct="0">
              <a:spcBef>
                <a:spcPts val="400"/>
              </a:spcBef>
              <a:buClr>
                <a:srgbClr val="00778B"/>
              </a:buClr>
              <a:buSzPct val="145000"/>
              <a:buFont typeface="Arial"/>
              <a:buChar char="•"/>
            </a:pPr>
            <a:r>
              <a:rPr lang="en-GB" sz="1400" dirty="0">
                <a:solidFill>
                  <a:srgbClr val="07272D"/>
                </a:solidFill>
                <a:latin typeface="Century Gothic"/>
                <a:cs typeface="Effra Light"/>
              </a:rPr>
              <a:t>Pension scheme is set up, carry out formal staff assessment</a:t>
            </a:r>
          </a:p>
          <a:p>
            <a:pPr marL="269875" indent="-269875" eaLnBrk="0" hangingPunct="0">
              <a:spcBef>
                <a:spcPts val="400"/>
              </a:spcBef>
              <a:buClr>
                <a:srgbClr val="00778B"/>
              </a:buClr>
              <a:buSzPct val="145000"/>
              <a:buFont typeface="Arial"/>
              <a:buChar char="•"/>
            </a:pPr>
            <a:endParaRPr lang="en-GB" sz="1400" dirty="0">
              <a:solidFill>
                <a:srgbClr val="07272D"/>
              </a:solidFill>
              <a:latin typeface="Century Gothic"/>
              <a:cs typeface="Effra Light"/>
            </a:endParaRPr>
          </a:p>
          <a:p>
            <a:pPr marL="269875" indent="-269875" eaLnBrk="0" hangingPunct="0">
              <a:spcBef>
                <a:spcPts val="400"/>
              </a:spcBef>
              <a:buClr>
                <a:srgbClr val="00778B"/>
              </a:buClr>
              <a:buSzPct val="145000"/>
              <a:buFont typeface="Arial"/>
              <a:buChar char="•"/>
            </a:pPr>
            <a:r>
              <a:rPr lang="en-GB" sz="1400" dirty="0">
                <a:solidFill>
                  <a:srgbClr val="07272D"/>
                </a:solidFill>
                <a:latin typeface="Century Gothic"/>
                <a:cs typeface="Effra Light"/>
              </a:rPr>
              <a:t>We recommend you use your payroll provider</a:t>
            </a:r>
          </a:p>
          <a:p>
            <a:pPr marL="269875" indent="-269875" eaLnBrk="0" hangingPunct="0">
              <a:spcBef>
                <a:spcPts val="400"/>
              </a:spcBef>
              <a:buClr>
                <a:srgbClr val="00778B"/>
              </a:buClr>
              <a:buSzPct val="145000"/>
              <a:buFont typeface="Arial"/>
              <a:buChar char="•"/>
            </a:pPr>
            <a:endParaRPr lang="en-GB" sz="1400" dirty="0">
              <a:solidFill>
                <a:srgbClr val="07272D"/>
              </a:solidFill>
              <a:latin typeface="Century Gothic"/>
              <a:cs typeface="Effra Light"/>
            </a:endParaRPr>
          </a:p>
          <a:p>
            <a:pPr marL="269875" indent="-269875" eaLnBrk="0" hangingPunct="0">
              <a:spcBef>
                <a:spcPts val="400"/>
              </a:spcBef>
              <a:buClr>
                <a:srgbClr val="00778B"/>
              </a:buClr>
              <a:buSzPct val="145000"/>
              <a:buFont typeface="Arial"/>
              <a:buChar char="•"/>
            </a:pPr>
            <a:r>
              <a:rPr lang="en-GB" sz="1400" dirty="0">
                <a:solidFill>
                  <a:srgbClr val="07272D"/>
                </a:solidFill>
                <a:latin typeface="Century Gothic"/>
                <a:cs typeface="Effra Light"/>
              </a:rPr>
              <a:t>We </a:t>
            </a:r>
            <a:r>
              <a:rPr lang="en-GB" sz="1400" dirty="0" smtClean="0">
                <a:solidFill>
                  <a:srgbClr val="07272D"/>
                </a:solidFill>
                <a:latin typeface="Century Gothic"/>
                <a:cs typeface="Effra Light"/>
              </a:rPr>
              <a:t>send </a:t>
            </a:r>
            <a:r>
              <a:rPr lang="en-GB" sz="1400" dirty="0">
                <a:solidFill>
                  <a:srgbClr val="07272D"/>
                </a:solidFill>
                <a:latin typeface="Century Gothic"/>
                <a:cs typeface="Effra Light"/>
              </a:rPr>
              <a:t>information to </a:t>
            </a:r>
            <a:r>
              <a:rPr lang="en-GB" sz="1400" dirty="0" smtClean="0">
                <a:solidFill>
                  <a:srgbClr val="07272D"/>
                </a:solidFill>
                <a:latin typeface="Century Gothic"/>
                <a:cs typeface="Effra Light"/>
              </a:rPr>
              <a:t>pension </a:t>
            </a:r>
            <a:r>
              <a:rPr lang="en-GB" sz="1400" dirty="0">
                <a:solidFill>
                  <a:srgbClr val="07272D"/>
                </a:solidFill>
                <a:latin typeface="Century Gothic"/>
                <a:cs typeface="Effra Light"/>
              </a:rPr>
              <a:t>scheme </a:t>
            </a:r>
            <a:r>
              <a:rPr lang="en-GB" sz="1400" dirty="0" smtClean="0">
                <a:solidFill>
                  <a:srgbClr val="07272D"/>
                </a:solidFill>
                <a:latin typeface="Century Gothic"/>
                <a:cs typeface="Effra Light"/>
              </a:rPr>
              <a:t>provider</a:t>
            </a:r>
          </a:p>
          <a:p>
            <a:pPr marL="269875" indent="-269875" eaLnBrk="0" hangingPunct="0">
              <a:spcBef>
                <a:spcPts val="400"/>
              </a:spcBef>
              <a:buClr>
                <a:srgbClr val="00778B"/>
              </a:buClr>
              <a:buSzPct val="145000"/>
              <a:buFont typeface="Arial"/>
              <a:buChar char="•"/>
            </a:pPr>
            <a:endParaRPr lang="en-GB" sz="1400" dirty="0">
              <a:solidFill>
                <a:srgbClr val="07272D"/>
              </a:solidFill>
              <a:latin typeface="Century Gothic"/>
              <a:cs typeface="Effra Light"/>
            </a:endParaRPr>
          </a:p>
          <a:p>
            <a:pPr marL="269875" indent="-269875" eaLnBrk="0" hangingPunct="0">
              <a:spcBef>
                <a:spcPts val="400"/>
              </a:spcBef>
              <a:buClr>
                <a:srgbClr val="00778B"/>
              </a:buClr>
              <a:buSzPct val="145000"/>
              <a:buFont typeface="Arial"/>
              <a:buChar char="•"/>
            </a:pPr>
            <a:r>
              <a:rPr lang="en-GB" sz="1400" dirty="0" smtClean="0">
                <a:solidFill>
                  <a:srgbClr val="07272D"/>
                </a:solidFill>
                <a:latin typeface="Century Gothic"/>
                <a:cs typeface="Effra Light"/>
              </a:rPr>
              <a:t>Six weeks to automatically enrol employees who are eligible</a:t>
            </a:r>
          </a:p>
          <a:p>
            <a:pPr marL="269875" indent="-269875" eaLnBrk="0" hangingPunct="0">
              <a:spcBef>
                <a:spcPts val="400"/>
              </a:spcBef>
              <a:buClr>
                <a:srgbClr val="00778B"/>
              </a:buClr>
              <a:buSzPct val="145000"/>
              <a:buFont typeface="Arial"/>
              <a:buChar char="•"/>
            </a:pPr>
            <a:endParaRPr lang="en-GB" sz="1400" dirty="0">
              <a:solidFill>
                <a:srgbClr val="07272D"/>
              </a:solidFill>
              <a:latin typeface="Century Gothic"/>
              <a:cs typeface="Effra Light"/>
            </a:endParaRPr>
          </a:p>
          <a:p>
            <a:pPr marL="269875" indent="-269875" eaLnBrk="0" hangingPunct="0">
              <a:spcBef>
                <a:spcPts val="400"/>
              </a:spcBef>
              <a:buClr>
                <a:srgbClr val="00778B"/>
              </a:buClr>
              <a:buSzPct val="145000"/>
              <a:buFont typeface="Arial"/>
              <a:buChar char="•"/>
            </a:pPr>
            <a:r>
              <a:rPr lang="en-GB" sz="1400" dirty="0" smtClean="0">
                <a:solidFill>
                  <a:srgbClr val="07272D"/>
                </a:solidFill>
                <a:latin typeface="Century Gothic"/>
                <a:cs typeface="Effra Light"/>
              </a:rPr>
              <a:t>Write to each staff member after staging date to provide AE information</a:t>
            </a:r>
          </a:p>
          <a:p>
            <a:pPr marL="269875" indent="-269875" eaLnBrk="0" hangingPunct="0">
              <a:spcBef>
                <a:spcPts val="400"/>
              </a:spcBef>
              <a:buClr>
                <a:srgbClr val="00778B"/>
              </a:buClr>
              <a:buSzPct val="145000"/>
              <a:buFont typeface="Arial"/>
              <a:buChar char="•"/>
            </a:pPr>
            <a:endParaRPr lang="en-GB" sz="1400" dirty="0">
              <a:solidFill>
                <a:srgbClr val="07272D"/>
              </a:solidFill>
              <a:latin typeface="Century Gothic"/>
              <a:cs typeface="Effra Light"/>
            </a:endParaRPr>
          </a:p>
          <a:p>
            <a:pPr marL="269875" indent="-269875" eaLnBrk="0" hangingPunct="0">
              <a:spcBef>
                <a:spcPts val="400"/>
              </a:spcBef>
              <a:buClr>
                <a:srgbClr val="00778B"/>
              </a:buClr>
              <a:buSzPct val="145000"/>
              <a:buFont typeface="Arial"/>
              <a:buChar char="•"/>
            </a:pPr>
            <a:r>
              <a:rPr lang="en-GB" sz="1400" dirty="0">
                <a:solidFill>
                  <a:srgbClr val="07272D"/>
                </a:solidFill>
                <a:latin typeface="Century Gothic"/>
                <a:cs typeface="Effra Light"/>
              </a:rPr>
              <a:t>Staff members receive joiner packs</a:t>
            </a:r>
          </a:p>
          <a:p>
            <a:pPr marL="269875" indent="-269875" eaLnBrk="0" hangingPunct="0">
              <a:spcBef>
                <a:spcPts val="400"/>
              </a:spcBef>
              <a:buClr>
                <a:srgbClr val="00778B"/>
              </a:buClr>
              <a:buSzPct val="145000"/>
              <a:buFont typeface="Arial"/>
              <a:buChar char="•"/>
            </a:pPr>
            <a:endParaRPr lang="en-GB" sz="1400" dirty="0">
              <a:solidFill>
                <a:srgbClr val="07272D"/>
              </a:solidFill>
              <a:latin typeface="Century Gothic"/>
              <a:cs typeface="Effra Light"/>
            </a:endParaRPr>
          </a:p>
          <a:p>
            <a:endParaRPr lang="en-GB" sz="1600" b="1" dirty="0">
              <a:solidFill>
                <a:srgbClr val="0070C0"/>
              </a:solidFill>
              <a:latin typeface="Century Gothic"/>
              <a:cs typeface="Effra Light"/>
            </a:endParaRPr>
          </a:p>
        </p:txBody>
      </p:sp>
      <p:pic>
        <p:nvPicPr>
          <p:cNvPr id="7" name="Content Placeholder 6"/>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307196" y="5649661"/>
            <a:ext cx="2394181" cy="523727"/>
          </a:xfrm>
          <a:prstGeom prst="rect">
            <a:avLst/>
          </a:prstGeom>
        </p:spPr>
      </p:pic>
    </p:spTree>
    <p:extLst>
      <p:ext uri="{BB962C8B-B14F-4D97-AF65-F5344CB8AC3E}">
        <p14:creationId xmlns:p14="http://schemas.microsoft.com/office/powerpoint/2010/main" val="102456427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332656"/>
            <a:ext cx="8229600" cy="1143000"/>
          </a:xfrm>
        </p:spPr>
        <p:txBody>
          <a:bodyPr/>
          <a:lstStyle/>
          <a:p>
            <a:r>
              <a:rPr lang="en-GB" dirty="0" smtClean="0"/>
              <a:t>Agenda</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Background</a:t>
            </a:r>
          </a:p>
          <a:p>
            <a:r>
              <a:rPr lang="en-GB" dirty="0"/>
              <a:t>Who is responsible</a:t>
            </a:r>
            <a:r>
              <a:rPr lang="en-GB" dirty="0" smtClean="0"/>
              <a:t>?</a:t>
            </a:r>
          </a:p>
          <a:p>
            <a:r>
              <a:rPr lang="en-GB" dirty="0" smtClean="0"/>
              <a:t>Payroll compliance! </a:t>
            </a:r>
            <a:endParaRPr lang="en-GB" dirty="0"/>
          </a:p>
          <a:p>
            <a:r>
              <a:rPr lang="en-GB" dirty="0" smtClean="0"/>
              <a:t>What is auto enrolment?</a:t>
            </a:r>
          </a:p>
          <a:p>
            <a:r>
              <a:rPr lang="en-GB" dirty="0" smtClean="0"/>
              <a:t>Who is affected?</a:t>
            </a:r>
          </a:p>
          <a:p>
            <a:r>
              <a:rPr lang="en-GB" dirty="0" smtClean="0"/>
              <a:t>When does this apply?</a:t>
            </a:r>
          </a:p>
          <a:p>
            <a:r>
              <a:rPr lang="en-GB" dirty="0" smtClean="0"/>
              <a:t>What do I have to do?</a:t>
            </a:r>
          </a:p>
          <a:p>
            <a:r>
              <a:rPr lang="en-GB" dirty="0" smtClean="0"/>
              <a:t>How much do I have to contribute?</a:t>
            </a:r>
          </a:p>
          <a:p>
            <a:r>
              <a:rPr lang="en-GB" dirty="0" smtClean="0"/>
              <a:t>In summary</a:t>
            </a:r>
          </a:p>
          <a:p>
            <a:pPr marL="0" indent="0">
              <a:buNone/>
            </a:pPr>
            <a:endParaRPr lang="en-GB" dirty="0"/>
          </a:p>
        </p:txBody>
      </p:sp>
    </p:spTree>
    <p:extLst>
      <p:ext uri="{BB962C8B-B14F-4D97-AF65-F5344CB8AC3E}">
        <p14:creationId xmlns:p14="http://schemas.microsoft.com/office/powerpoint/2010/main" val="1577312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Auto Enrolment</a:t>
            </a:r>
            <a:endParaRPr lang="en-US" dirty="0"/>
          </a:p>
        </p:txBody>
      </p:sp>
      <p:sp>
        <p:nvSpPr>
          <p:cNvPr id="6" name="Content Placeholder 5"/>
          <p:cNvSpPr>
            <a:spLocks noGrp="1"/>
          </p:cNvSpPr>
          <p:nvPr>
            <p:ph sz="quarter" idx="12"/>
          </p:nvPr>
        </p:nvSpPr>
        <p:spPr>
          <a:xfrm>
            <a:off x="3275892" y="548425"/>
            <a:ext cx="5750853" cy="5338808"/>
          </a:xfrm>
        </p:spPr>
        <p:txBody>
          <a:bodyPr/>
          <a:lstStyle/>
          <a:p>
            <a:pPr marL="0" indent="0">
              <a:buNone/>
            </a:pPr>
            <a:endParaRPr lang="en-GB" dirty="0" smtClean="0"/>
          </a:p>
          <a:p>
            <a:endParaRPr lang="en-GB" dirty="0"/>
          </a:p>
          <a:p>
            <a:endParaRPr lang="en-GB" dirty="0" smtClean="0"/>
          </a:p>
          <a:p>
            <a:endParaRPr lang="en-GB" dirty="0"/>
          </a:p>
          <a:p>
            <a:endParaRPr lang="en-GB" dirty="0" smtClean="0"/>
          </a:p>
          <a:p>
            <a:endParaRPr lang="en-GB" dirty="0"/>
          </a:p>
        </p:txBody>
      </p:sp>
      <p:sp>
        <p:nvSpPr>
          <p:cNvPr id="2" name="Rectangle 1"/>
          <p:cNvSpPr/>
          <p:nvPr/>
        </p:nvSpPr>
        <p:spPr>
          <a:xfrm>
            <a:off x="3469710" y="925945"/>
            <a:ext cx="5348613" cy="4883388"/>
          </a:xfrm>
          <a:prstGeom prst="rect">
            <a:avLst/>
          </a:prstGeom>
        </p:spPr>
        <p:txBody>
          <a:bodyPr wrap="square">
            <a:spAutoFit/>
          </a:bodyPr>
          <a:lstStyle/>
          <a:p>
            <a:r>
              <a:rPr lang="en-GB" sz="1000" b="1" dirty="0">
                <a:solidFill>
                  <a:srgbClr val="0070C0"/>
                </a:solidFill>
                <a:latin typeface="Verdana" pitchFamily="34" charset="0"/>
              </a:rPr>
              <a:t>	</a:t>
            </a:r>
            <a:r>
              <a:rPr lang="en-GB" sz="1600" b="1" dirty="0" smtClean="0">
                <a:solidFill>
                  <a:srgbClr val="0070C0"/>
                </a:solidFill>
                <a:latin typeface="Century Gothic"/>
                <a:cs typeface="Effra Light"/>
              </a:rPr>
              <a:t>You are up an running, what next?</a:t>
            </a:r>
            <a:endParaRPr lang="en-GB" sz="1600" b="1" dirty="0">
              <a:solidFill>
                <a:srgbClr val="0070C0"/>
              </a:solidFill>
              <a:latin typeface="Century Gothic"/>
              <a:cs typeface="Effra Light"/>
            </a:endParaRPr>
          </a:p>
          <a:p>
            <a:endParaRPr lang="en-GB" sz="1600" b="1" dirty="0" smtClean="0">
              <a:solidFill>
                <a:srgbClr val="0070C0"/>
              </a:solidFill>
              <a:latin typeface="Century Gothic"/>
              <a:cs typeface="Effra Light"/>
            </a:endParaRPr>
          </a:p>
          <a:p>
            <a:endParaRPr lang="en-GB" sz="1600" b="1" dirty="0">
              <a:solidFill>
                <a:srgbClr val="0070C0"/>
              </a:solidFill>
              <a:latin typeface="Century Gothic"/>
              <a:cs typeface="Effra Light"/>
            </a:endParaRPr>
          </a:p>
          <a:p>
            <a:endParaRPr lang="en-GB" sz="1600" b="1" dirty="0" smtClean="0">
              <a:solidFill>
                <a:srgbClr val="0070C0"/>
              </a:solidFill>
              <a:latin typeface="Century Gothic"/>
              <a:cs typeface="Effra Light"/>
            </a:endParaRPr>
          </a:p>
          <a:p>
            <a:endParaRPr lang="en-GB" sz="1600" b="1" dirty="0" smtClean="0">
              <a:solidFill>
                <a:srgbClr val="0070C0"/>
              </a:solidFill>
              <a:latin typeface="Century Gothic"/>
              <a:cs typeface="Effra Light"/>
            </a:endParaRPr>
          </a:p>
          <a:p>
            <a:pPr marL="269875" indent="-269875" eaLnBrk="0" hangingPunct="0">
              <a:spcBef>
                <a:spcPts val="400"/>
              </a:spcBef>
              <a:buClr>
                <a:srgbClr val="00778B"/>
              </a:buClr>
              <a:buSzPct val="145000"/>
              <a:buFont typeface="Arial"/>
              <a:buChar char="•"/>
            </a:pPr>
            <a:r>
              <a:rPr lang="en-GB" sz="1400" dirty="0" smtClean="0">
                <a:solidFill>
                  <a:srgbClr val="07272D"/>
                </a:solidFill>
                <a:latin typeface="Century Gothic"/>
                <a:cs typeface="Effra Light"/>
              </a:rPr>
              <a:t>Uploading payroll files to deduct and pay contributions</a:t>
            </a:r>
            <a:endParaRPr lang="en-GB" sz="1400" dirty="0">
              <a:solidFill>
                <a:srgbClr val="07272D"/>
              </a:solidFill>
              <a:latin typeface="Century Gothic"/>
              <a:cs typeface="Effra Light"/>
            </a:endParaRPr>
          </a:p>
          <a:p>
            <a:pPr marL="269875" indent="-269875" eaLnBrk="0" hangingPunct="0">
              <a:spcBef>
                <a:spcPts val="400"/>
              </a:spcBef>
              <a:buClr>
                <a:srgbClr val="00778B"/>
              </a:buClr>
              <a:buSzPct val="145000"/>
              <a:buFont typeface="Arial"/>
              <a:buChar char="•"/>
            </a:pPr>
            <a:endParaRPr lang="en-GB" sz="1400" dirty="0">
              <a:solidFill>
                <a:srgbClr val="07272D"/>
              </a:solidFill>
              <a:latin typeface="Century Gothic"/>
              <a:cs typeface="Effra Light"/>
            </a:endParaRPr>
          </a:p>
          <a:p>
            <a:pPr marL="269875" indent="-269875" eaLnBrk="0" hangingPunct="0">
              <a:spcBef>
                <a:spcPts val="400"/>
              </a:spcBef>
              <a:buClr>
                <a:srgbClr val="00778B"/>
              </a:buClr>
              <a:buSzPct val="145000"/>
              <a:buFont typeface="Arial"/>
              <a:buChar char="•"/>
            </a:pPr>
            <a:r>
              <a:rPr lang="en-GB" sz="1400" dirty="0" smtClean="0">
                <a:solidFill>
                  <a:srgbClr val="07272D"/>
                </a:solidFill>
                <a:latin typeface="Century Gothic"/>
                <a:cs typeface="Effra Light"/>
              </a:rPr>
              <a:t>Manage any opt-outs</a:t>
            </a:r>
            <a:endParaRPr lang="en-GB" sz="1400" dirty="0">
              <a:solidFill>
                <a:srgbClr val="07272D"/>
              </a:solidFill>
              <a:latin typeface="Century Gothic"/>
              <a:cs typeface="Effra Light"/>
            </a:endParaRPr>
          </a:p>
          <a:p>
            <a:pPr marL="269875" indent="-269875" eaLnBrk="0" hangingPunct="0">
              <a:spcBef>
                <a:spcPts val="400"/>
              </a:spcBef>
              <a:buClr>
                <a:srgbClr val="00778B"/>
              </a:buClr>
              <a:buSzPct val="145000"/>
              <a:buFont typeface="Arial"/>
              <a:buChar char="•"/>
            </a:pPr>
            <a:endParaRPr lang="en-GB" sz="1400" dirty="0">
              <a:solidFill>
                <a:srgbClr val="07272D"/>
              </a:solidFill>
              <a:latin typeface="Century Gothic"/>
              <a:cs typeface="Effra Light"/>
            </a:endParaRPr>
          </a:p>
          <a:p>
            <a:pPr marL="269875" indent="-269875" eaLnBrk="0" hangingPunct="0">
              <a:spcBef>
                <a:spcPts val="400"/>
              </a:spcBef>
              <a:buClr>
                <a:srgbClr val="00778B"/>
              </a:buClr>
              <a:buSzPct val="145000"/>
              <a:buFont typeface="Arial"/>
              <a:buChar char="•"/>
            </a:pPr>
            <a:r>
              <a:rPr lang="en-GB" sz="1400" dirty="0" smtClean="0">
                <a:solidFill>
                  <a:srgbClr val="07272D"/>
                </a:solidFill>
                <a:latin typeface="Century Gothic"/>
                <a:cs typeface="Effra Light"/>
              </a:rPr>
              <a:t>Re-enrolment of any opt-out		every 3 years</a:t>
            </a:r>
          </a:p>
          <a:p>
            <a:pPr marL="269875" indent="-269875" eaLnBrk="0" hangingPunct="0">
              <a:spcBef>
                <a:spcPts val="400"/>
              </a:spcBef>
              <a:buClr>
                <a:srgbClr val="00778B"/>
              </a:buClr>
              <a:buSzPct val="145000"/>
              <a:buFont typeface="Arial"/>
              <a:buChar char="•"/>
            </a:pPr>
            <a:endParaRPr lang="en-GB" sz="1400" dirty="0">
              <a:solidFill>
                <a:srgbClr val="07272D"/>
              </a:solidFill>
              <a:latin typeface="Century Gothic"/>
              <a:cs typeface="Effra Light"/>
            </a:endParaRPr>
          </a:p>
          <a:p>
            <a:pPr marL="285750" indent="-285750" eaLnBrk="0" hangingPunct="0">
              <a:spcBef>
                <a:spcPts val="400"/>
              </a:spcBef>
              <a:buClr>
                <a:srgbClr val="00778B"/>
              </a:buClr>
              <a:buSzPct val="145000"/>
              <a:buFont typeface="Arial" pitchFamily="34" charset="0"/>
              <a:buChar char="•"/>
            </a:pPr>
            <a:r>
              <a:rPr lang="en-GB" sz="1400" dirty="0" smtClean="0">
                <a:solidFill>
                  <a:srgbClr val="07272D"/>
                </a:solidFill>
                <a:latin typeface="Century Gothic"/>
                <a:cs typeface="Effra Light"/>
              </a:rPr>
              <a:t>Provide a declaration of compliance to The Pensions Regulator</a:t>
            </a:r>
            <a:endParaRPr lang="en-GB" sz="1400" dirty="0">
              <a:solidFill>
                <a:srgbClr val="07272D"/>
              </a:solidFill>
              <a:latin typeface="Century Gothic"/>
              <a:cs typeface="Effra Light"/>
            </a:endParaRPr>
          </a:p>
          <a:p>
            <a:endParaRPr lang="en-GB" sz="1600" b="1" dirty="0" smtClean="0">
              <a:solidFill>
                <a:srgbClr val="0070C0"/>
              </a:solidFill>
              <a:latin typeface="Century Gothic"/>
              <a:cs typeface="Effra Light"/>
            </a:endParaRPr>
          </a:p>
          <a:p>
            <a:r>
              <a:rPr lang="en-GB" sz="1600" b="1" dirty="0" smtClean="0">
                <a:solidFill>
                  <a:srgbClr val="0070C0"/>
                </a:solidFill>
                <a:latin typeface="Century Gothic"/>
                <a:cs typeface="Effra Light"/>
              </a:rPr>
              <a:t>					</a:t>
            </a:r>
            <a:endParaRPr lang="en-GB" sz="1600" b="1" dirty="0">
              <a:solidFill>
                <a:srgbClr val="0070C0"/>
              </a:solidFill>
              <a:latin typeface="Century Gothic"/>
              <a:cs typeface="Effra Light"/>
            </a:endParaRPr>
          </a:p>
          <a:p>
            <a:endParaRPr lang="en-GB" sz="1600" b="1" dirty="0" smtClean="0">
              <a:solidFill>
                <a:srgbClr val="0070C0"/>
              </a:solidFill>
              <a:latin typeface="Century Gothic"/>
              <a:cs typeface="Effra Light"/>
            </a:endParaRPr>
          </a:p>
          <a:p>
            <a:endParaRPr lang="en-GB" sz="1600" b="1" dirty="0">
              <a:solidFill>
                <a:srgbClr val="0070C0"/>
              </a:solidFill>
              <a:latin typeface="Century Gothic"/>
              <a:cs typeface="Effra Light"/>
            </a:endParaRPr>
          </a:p>
          <a:p>
            <a:endParaRPr lang="en-GB" sz="1600" b="1" dirty="0" smtClean="0">
              <a:solidFill>
                <a:srgbClr val="0070C0"/>
              </a:solidFill>
              <a:latin typeface="Century Gothic"/>
              <a:cs typeface="Effra Light"/>
            </a:endParaRPr>
          </a:p>
          <a:p>
            <a:r>
              <a:rPr lang="en-GB" sz="1600" b="1" dirty="0" smtClean="0">
                <a:solidFill>
                  <a:srgbClr val="0070C0"/>
                </a:solidFill>
                <a:latin typeface="Century Gothic"/>
                <a:cs typeface="Effra Light"/>
              </a:rPr>
              <a:t>				</a:t>
            </a:r>
            <a:endParaRPr lang="en-GB" sz="1600" b="1" dirty="0">
              <a:solidFill>
                <a:srgbClr val="0070C0"/>
              </a:solidFill>
              <a:latin typeface="Century Gothic"/>
              <a:cs typeface="Effra Light"/>
            </a:endParaRPr>
          </a:p>
        </p:txBody>
      </p:sp>
      <p:pic>
        <p:nvPicPr>
          <p:cNvPr id="7" name="Content Placeholder 6"/>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307196" y="5649661"/>
            <a:ext cx="2394181" cy="523727"/>
          </a:xfrm>
          <a:prstGeom prst="rect">
            <a:avLst/>
          </a:prstGeom>
        </p:spPr>
      </p:pic>
      <p:sp>
        <p:nvSpPr>
          <p:cNvPr id="13" name="Striped Right Arrow 12"/>
          <p:cNvSpPr/>
          <p:nvPr/>
        </p:nvSpPr>
        <p:spPr>
          <a:xfrm>
            <a:off x="6490607" y="3306536"/>
            <a:ext cx="498022" cy="2449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FFFFFF"/>
              </a:solidFill>
            </a:endParaRPr>
          </a:p>
        </p:txBody>
      </p:sp>
    </p:spTree>
    <p:extLst>
      <p:ext uri="{BB962C8B-B14F-4D97-AF65-F5344CB8AC3E}">
        <p14:creationId xmlns:p14="http://schemas.microsoft.com/office/powerpoint/2010/main" val="155520303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Auto Enrolment</a:t>
            </a:r>
            <a:endParaRPr lang="en-GB" dirty="0"/>
          </a:p>
        </p:txBody>
      </p:sp>
      <p:sp>
        <p:nvSpPr>
          <p:cNvPr id="4" name="Content Placeholder 3"/>
          <p:cNvSpPr>
            <a:spLocks noGrp="1"/>
          </p:cNvSpPr>
          <p:nvPr>
            <p:ph sz="quarter" idx="12"/>
          </p:nvPr>
        </p:nvSpPr>
        <p:spPr/>
        <p:txBody>
          <a:bodyPr/>
          <a:lstStyle/>
          <a:p>
            <a:endParaRPr lang="en-GB" dirty="0" smtClean="0"/>
          </a:p>
          <a:p>
            <a:pPr marL="0" indent="0">
              <a:buNone/>
            </a:pPr>
            <a:r>
              <a:rPr lang="en-GB" sz="1600" b="1" kern="1200" dirty="0" smtClean="0">
                <a:solidFill>
                  <a:srgbClr val="0070C0"/>
                </a:solidFill>
              </a:rPr>
              <a:t>		Summary: What we do</a:t>
            </a:r>
          </a:p>
          <a:p>
            <a:pPr marL="0" indent="0">
              <a:buNone/>
            </a:pPr>
            <a:endParaRPr lang="en-GB" sz="1600" b="1" kern="1200" dirty="0">
              <a:solidFill>
                <a:srgbClr val="0070C0"/>
              </a:solidFill>
            </a:endParaRPr>
          </a:p>
          <a:p>
            <a:pPr marL="0" indent="0">
              <a:buNone/>
            </a:pPr>
            <a:endParaRPr lang="en-GB" sz="1600" b="1" kern="1200" dirty="0" smtClean="0">
              <a:solidFill>
                <a:srgbClr val="0070C0"/>
              </a:solidFill>
            </a:endParaRPr>
          </a:p>
          <a:p>
            <a:pPr marL="0" indent="0">
              <a:buNone/>
            </a:pPr>
            <a:endParaRPr lang="en-GB" sz="1600" b="1" kern="1200" dirty="0">
              <a:solidFill>
                <a:srgbClr val="0070C0"/>
              </a:solidFill>
            </a:endParaRPr>
          </a:p>
          <a:p>
            <a:pPr lvl="0"/>
            <a:r>
              <a:rPr lang="en-GB" sz="1400" kern="1200" dirty="0" smtClean="0"/>
              <a:t>Help you analyse your existing arrangements</a:t>
            </a:r>
            <a:endParaRPr lang="en-GB" sz="1400" kern="1200" dirty="0"/>
          </a:p>
          <a:p>
            <a:pPr marL="0" lvl="0" indent="0">
              <a:buNone/>
            </a:pPr>
            <a:endParaRPr lang="en-GB" sz="1400" kern="1200" dirty="0" smtClean="0"/>
          </a:p>
          <a:p>
            <a:pPr lvl="0"/>
            <a:r>
              <a:rPr lang="en-GB" sz="1400" kern="1200" dirty="0" smtClean="0"/>
              <a:t>Advise which scheme/provider is best for you</a:t>
            </a:r>
          </a:p>
          <a:p>
            <a:pPr marL="0" lvl="0" indent="0">
              <a:buNone/>
            </a:pPr>
            <a:endParaRPr lang="en-GB" sz="1400" kern="1200" dirty="0"/>
          </a:p>
          <a:p>
            <a:pPr lvl="0"/>
            <a:r>
              <a:rPr lang="en-GB" sz="1400" kern="1200" dirty="0" smtClean="0"/>
              <a:t>Help you communicate with your staff</a:t>
            </a:r>
            <a:endParaRPr lang="en-GB" sz="1400" kern="1200" dirty="0"/>
          </a:p>
          <a:p>
            <a:pPr marL="0" indent="0">
              <a:buNone/>
            </a:pPr>
            <a:r>
              <a:rPr lang="en-GB" sz="1400" kern="1200" dirty="0"/>
              <a:t> </a:t>
            </a:r>
          </a:p>
          <a:p>
            <a:pPr lvl="0"/>
            <a:r>
              <a:rPr lang="en-GB" sz="1400" kern="1200" dirty="0" smtClean="0"/>
              <a:t>Set up your Auto enrolment scheme prior to staging</a:t>
            </a:r>
            <a:endParaRPr lang="en-GB" sz="1400" kern="1200" dirty="0"/>
          </a:p>
          <a:p>
            <a:pPr marL="0" indent="0">
              <a:buNone/>
            </a:pPr>
            <a:r>
              <a:rPr lang="en-GB" sz="1400" kern="1200" dirty="0"/>
              <a:t> </a:t>
            </a:r>
          </a:p>
          <a:p>
            <a:pPr lvl="0"/>
            <a:r>
              <a:rPr lang="en-GB" sz="1400" kern="1200" dirty="0" smtClean="0"/>
              <a:t>Set up communication between you, your payroll and your scheme provider</a:t>
            </a:r>
            <a:endParaRPr lang="en-GB" sz="1600" dirty="0"/>
          </a:p>
          <a:p>
            <a:pPr marL="0" indent="0">
              <a:buNone/>
            </a:pPr>
            <a:endParaRPr lang="en-GB" sz="1600" b="1" kern="1200" dirty="0">
              <a:solidFill>
                <a:srgbClr val="0070C0"/>
              </a:solidFill>
            </a:endParaRPr>
          </a:p>
        </p:txBody>
      </p:sp>
      <p:pic>
        <p:nvPicPr>
          <p:cNvPr id="5" name="Content Placeholder 6"/>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463548" y="5715982"/>
            <a:ext cx="2394181" cy="523727"/>
          </a:xfrm>
          <a:prstGeom prst="rect">
            <a:avLst/>
          </a:prstGeom>
        </p:spPr>
      </p:pic>
    </p:spTree>
    <p:extLst>
      <p:ext uri="{BB962C8B-B14F-4D97-AF65-F5344CB8AC3E}">
        <p14:creationId xmlns:p14="http://schemas.microsoft.com/office/powerpoint/2010/main" val="149251147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Auto Enrolment</a:t>
            </a:r>
            <a:endParaRPr lang="en-US" dirty="0"/>
          </a:p>
        </p:txBody>
      </p:sp>
      <p:sp>
        <p:nvSpPr>
          <p:cNvPr id="6" name="Content Placeholder 5"/>
          <p:cNvSpPr>
            <a:spLocks noGrp="1"/>
          </p:cNvSpPr>
          <p:nvPr>
            <p:ph sz="quarter" idx="12"/>
          </p:nvPr>
        </p:nvSpPr>
        <p:spPr>
          <a:xfrm>
            <a:off x="3275892" y="548425"/>
            <a:ext cx="5750853" cy="5338808"/>
          </a:xfrm>
        </p:spPr>
        <p:txBody>
          <a:bodyPr/>
          <a:lstStyle/>
          <a:p>
            <a:pPr marL="0" indent="0">
              <a:buNone/>
            </a:pPr>
            <a:endParaRPr lang="en-GB" dirty="0" smtClean="0"/>
          </a:p>
          <a:p>
            <a:endParaRPr lang="en-GB" dirty="0"/>
          </a:p>
          <a:p>
            <a:endParaRPr lang="en-GB" dirty="0" smtClean="0"/>
          </a:p>
          <a:p>
            <a:endParaRPr lang="en-GB" dirty="0"/>
          </a:p>
          <a:p>
            <a:endParaRPr lang="en-GB" dirty="0" smtClean="0"/>
          </a:p>
          <a:p>
            <a:endParaRPr lang="en-GB" dirty="0"/>
          </a:p>
        </p:txBody>
      </p:sp>
      <p:sp>
        <p:nvSpPr>
          <p:cNvPr id="2" name="Rectangle 1"/>
          <p:cNvSpPr/>
          <p:nvPr/>
        </p:nvSpPr>
        <p:spPr>
          <a:xfrm>
            <a:off x="3469710" y="925945"/>
            <a:ext cx="5348613" cy="3016210"/>
          </a:xfrm>
          <a:prstGeom prst="rect">
            <a:avLst/>
          </a:prstGeom>
        </p:spPr>
        <p:txBody>
          <a:bodyPr wrap="square">
            <a:spAutoFit/>
          </a:bodyPr>
          <a:lstStyle/>
          <a:p>
            <a:r>
              <a:rPr lang="en-GB" sz="1000" b="1" dirty="0" smtClean="0">
                <a:solidFill>
                  <a:srgbClr val="0070C0"/>
                </a:solidFill>
                <a:latin typeface="Verdana" pitchFamily="34" charset="0"/>
              </a:rPr>
              <a:t>	            </a:t>
            </a:r>
          </a:p>
          <a:p>
            <a:endParaRPr lang="en-GB" sz="1000" b="1" dirty="0">
              <a:solidFill>
                <a:srgbClr val="0070C0"/>
              </a:solidFill>
              <a:latin typeface="Verdana" pitchFamily="34" charset="0"/>
            </a:endParaRPr>
          </a:p>
          <a:p>
            <a:endParaRPr lang="en-GB" sz="1000" b="1" dirty="0" smtClean="0">
              <a:solidFill>
                <a:srgbClr val="0070C0"/>
              </a:solidFill>
              <a:latin typeface="Verdana" pitchFamily="34" charset="0"/>
            </a:endParaRPr>
          </a:p>
          <a:p>
            <a:endParaRPr lang="en-GB" sz="1000" b="1" dirty="0">
              <a:solidFill>
                <a:srgbClr val="0070C0"/>
              </a:solidFill>
              <a:latin typeface="Verdana" pitchFamily="34" charset="0"/>
            </a:endParaRPr>
          </a:p>
          <a:p>
            <a:endParaRPr lang="en-GB" sz="1000" b="1" dirty="0" smtClean="0">
              <a:solidFill>
                <a:srgbClr val="0070C0"/>
              </a:solidFill>
              <a:latin typeface="Verdana" pitchFamily="34" charset="0"/>
            </a:endParaRPr>
          </a:p>
          <a:p>
            <a:endParaRPr lang="en-GB" sz="1000" b="1" dirty="0">
              <a:solidFill>
                <a:srgbClr val="0070C0"/>
              </a:solidFill>
              <a:latin typeface="Verdana" pitchFamily="34" charset="0"/>
            </a:endParaRPr>
          </a:p>
          <a:p>
            <a:endParaRPr lang="en-GB" sz="1000" b="1" dirty="0" smtClean="0">
              <a:solidFill>
                <a:srgbClr val="0070C0"/>
              </a:solidFill>
              <a:latin typeface="Verdana" pitchFamily="34" charset="0"/>
            </a:endParaRPr>
          </a:p>
          <a:p>
            <a:endParaRPr lang="en-GB" sz="1000" b="1" dirty="0">
              <a:solidFill>
                <a:srgbClr val="0070C0"/>
              </a:solidFill>
              <a:latin typeface="Verdana" pitchFamily="34" charset="0"/>
            </a:endParaRPr>
          </a:p>
          <a:p>
            <a:endParaRPr lang="en-GB" sz="1000" b="1" dirty="0" smtClean="0">
              <a:solidFill>
                <a:srgbClr val="0070C0"/>
              </a:solidFill>
              <a:latin typeface="Verdana" pitchFamily="34" charset="0"/>
            </a:endParaRPr>
          </a:p>
          <a:p>
            <a:endParaRPr lang="en-GB" sz="1000" b="1" dirty="0">
              <a:solidFill>
                <a:srgbClr val="0070C0"/>
              </a:solidFill>
              <a:latin typeface="Verdana" pitchFamily="34" charset="0"/>
            </a:endParaRPr>
          </a:p>
          <a:p>
            <a:endParaRPr lang="en-GB" sz="1000" b="1" dirty="0" smtClean="0">
              <a:solidFill>
                <a:srgbClr val="0070C0"/>
              </a:solidFill>
              <a:latin typeface="Verdana" pitchFamily="34" charset="0"/>
            </a:endParaRPr>
          </a:p>
          <a:p>
            <a:r>
              <a:rPr lang="en-GB" sz="1000" b="1" dirty="0">
                <a:solidFill>
                  <a:srgbClr val="0070C0"/>
                </a:solidFill>
                <a:latin typeface="Verdana" pitchFamily="34" charset="0"/>
              </a:rPr>
              <a:t>	</a:t>
            </a:r>
            <a:r>
              <a:rPr lang="en-GB" sz="1000" b="1" dirty="0" smtClean="0">
                <a:solidFill>
                  <a:srgbClr val="0070C0"/>
                </a:solidFill>
                <a:latin typeface="Verdana" pitchFamily="34" charset="0"/>
              </a:rPr>
              <a:t>	 </a:t>
            </a:r>
            <a:r>
              <a:rPr lang="en-GB" sz="1600" b="1" dirty="0" smtClean="0">
                <a:solidFill>
                  <a:srgbClr val="0070C0"/>
                </a:solidFill>
                <a:latin typeface="Century Gothic"/>
                <a:cs typeface="Effra Light"/>
              </a:rPr>
              <a:t>Any Questions?</a:t>
            </a:r>
            <a:endParaRPr lang="en-GB" sz="1600" b="1" dirty="0">
              <a:solidFill>
                <a:srgbClr val="0070C0"/>
              </a:solidFill>
              <a:latin typeface="Century Gothic"/>
              <a:cs typeface="Effra Light"/>
            </a:endParaRPr>
          </a:p>
          <a:p>
            <a:endParaRPr lang="en-GB" sz="1600" b="1" dirty="0" smtClean="0">
              <a:solidFill>
                <a:srgbClr val="0070C0"/>
              </a:solidFill>
              <a:latin typeface="Century Gothic"/>
              <a:cs typeface="Effra Light"/>
            </a:endParaRPr>
          </a:p>
          <a:p>
            <a:endParaRPr lang="en-GB" sz="1600" b="1" dirty="0">
              <a:solidFill>
                <a:srgbClr val="0070C0"/>
              </a:solidFill>
              <a:latin typeface="Century Gothic"/>
              <a:cs typeface="Effra Light"/>
            </a:endParaRPr>
          </a:p>
          <a:p>
            <a:endParaRPr lang="en-GB" sz="1600" b="1" dirty="0" smtClean="0">
              <a:solidFill>
                <a:srgbClr val="0070C0"/>
              </a:solidFill>
              <a:latin typeface="Century Gothic"/>
              <a:cs typeface="Effra Light"/>
            </a:endParaRPr>
          </a:p>
          <a:p>
            <a:endParaRPr lang="en-GB" sz="1600" b="1" dirty="0">
              <a:solidFill>
                <a:srgbClr val="0070C0"/>
              </a:solidFill>
              <a:latin typeface="Century Gothic"/>
              <a:cs typeface="Effra Light"/>
            </a:endParaRPr>
          </a:p>
        </p:txBody>
      </p:sp>
      <p:pic>
        <p:nvPicPr>
          <p:cNvPr id="7" name="Content Placeholder 6"/>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307196" y="5649661"/>
            <a:ext cx="2394181" cy="523727"/>
          </a:xfrm>
          <a:prstGeom prst="rect">
            <a:avLst/>
          </a:prstGeom>
        </p:spPr>
      </p:pic>
    </p:spTree>
    <p:extLst>
      <p:ext uri="{BB962C8B-B14F-4D97-AF65-F5344CB8AC3E}">
        <p14:creationId xmlns:p14="http://schemas.microsoft.com/office/powerpoint/2010/main" val="59107293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47"/>
          <a:stretch/>
        </p:blipFill>
        <p:spPr>
          <a:xfrm>
            <a:off x="0" y="-16990"/>
            <a:ext cx="9144000" cy="68749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421" y="4980609"/>
            <a:ext cx="3820877" cy="1016677"/>
          </a:xfrm>
          <a:prstGeom prst="rect">
            <a:avLst/>
          </a:prstGeom>
        </p:spPr>
      </p:pic>
      <p:sp>
        <p:nvSpPr>
          <p:cNvPr id="7" name="Title 6"/>
          <p:cNvSpPr>
            <a:spLocks noGrp="1"/>
          </p:cNvSpPr>
          <p:nvPr>
            <p:ph type="ctrTitle"/>
          </p:nvPr>
        </p:nvSpPr>
        <p:spPr>
          <a:xfrm>
            <a:off x="554893" y="919204"/>
            <a:ext cx="4218270" cy="1108075"/>
          </a:xfrm>
        </p:spPr>
        <p:txBody>
          <a:bodyPr/>
          <a:lstStyle/>
          <a:p>
            <a:r>
              <a:rPr lang="en-US" sz="1600" i="1" dirty="0">
                <a:solidFill>
                  <a:srgbClr val="59B6BB"/>
                </a:solidFill>
              </a:rPr>
              <a:t>Clearly </a:t>
            </a:r>
            <a:r>
              <a:rPr lang="en-US" sz="1600" i="1" dirty="0" smtClean="0">
                <a:solidFill>
                  <a:srgbClr val="59B6BB"/>
                </a:solidFill>
              </a:rPr>
              <a:t>us…</a:t>
            </a:r>
            <a:r>
              <a:rPr lang="en-GB" sz="1600" dirty="0">
                <a:solidFill>
                  <a:srgbClr val="59B6BB"/>
                </a:solidFill>
              </a:rPr>
              <a:t/>
            </a:r>
            <a:br>
              <a:rPr lang="en-GB" sz="1600" dirty="0">
                <a:solidFill>
                  <a:srgbClr val="59B6BB"/>
                </a:solidFill>
              </a:rPr>
            </a:br>
            <a:r>
              <a:rPr lang="en-US" sz="1600" dirty="0"/>
              <a:t> </a:t>
            </a:r>
            <a:r>
              <a:rPr lang="en-GB" sz="1600" dirty="0"/>
              <a:t/>
            </a:r>
            <a:br>
              <a:rPr lang="en-GB" sz="1600" dirty="0"/>
            </a:br>
            <a:r>
              <a:rPr lang="en-US" sz="1600" b="1" dirty="0"/>
              <a:t>Clear principles</a:t>
            </a:r>
            <a:r>
              <a:rPr lang="en-GB" sz="1600" b="1" dirty="0"/>
              <a:t/>
            </a:r>
            <a:br>
              <a:rPr lang="en-GB" sz="1600" b="1" dirty="0"/>
            </a:br>
            <a:r>
              <a:rPr lang="en-US" sz="1600" b="1" dirty="0"/>
              <a:t>Clear services</a:t>
            </a:r>
            <a:r>
              <a:rPr lang="en-GB" sz="1600" b="1" dirty="0"/>
              <a:t/>
            </a:r>
            <a:br>
              <a:rPr lang="en-GB" sz="1600" b="1" dirty="0"/>
            </a:br>
            <a:r>
              <a:rPr lang="en-US" sz="1600" b="1" dirty="0"/>
              <a:t>Clear costs</a:t>
            </a:r>
            <a:r>
              <a:rPr lang="en-GB" sz="1600" b="1" dirty="0"/>
              <a:t/>
            </a:r>
            <a:br>
              <a:rPr lang="en-GB" sz="1600" b="1" dirty="0"/>
            </a:br>
            <a:r>
              <a:rPr lang="en-US" sz="1600" dirty="0"/>
              <a:t> </a:t>
            </a:r>
            <a:r>
              <a:rPr lang="en-GB" sz="1600" dirty="0"/>
              <a:t/>
            </a:r>
            <a:br>
              <a:rPr lang="en-GB" sz="1600" dirty="0"/>
            </a:br>
            <a:r>
              <a:rPr lang="en-US" sz="1600" i="1" dirty="0">
                <a:solidFill>
                  <a:schemeClr val="bg2"/>
                </a:solidFill>
              </a:rPr>
              <a:t>Clear decision…</a:t>
            </a:r>
            <a:r>
              <a:rPr lang="en-GB" sz="1600" dirty="0">
                <a:solidFill>
                  <a:schemeClr val="bg2"/>
                </a:solidFill>
              </a:rPr>
              <a:t/>
            </a:r>
            <a:br>
              <a:rPr lang="en-GB" sz="1600" dirty="0">
                <a:solidFill>
                  <a:schemeClr val="bg2"/>
                </a:solidFill>
              </a:rPr>
            </a:br>
            <a:r>
              <a:rPr lang="en-GB" sz="1600" dirty="0" smtClean="0">
                <a:solidFill>
                  <a:schemeClr val="bg2"/>
                </a:solidFill>
              </a:rPr>
              <a:t/>
            </a:r>
            <a:br>
              <a:rPr lang="en-GB" sz="1600" dirty="0" smtClean="0">
                <a:solidFill>
                  <a:schemeClr val="bg2"/>
                </a:solidFill>
              </a:rPr>
            </a:br>
            <a:r>
              <a:rPr lang="en-US" sz="3200" dirty="0" smtClean="0"/>
              <a:t>Brighter </a:t>
            </a:r>
            <a:r>
              <a:rPr lang="en-US" sz="3200" dirty="0"/>
              <a:t>wealth designed around you.</a:t>
            </a:r>
            <a:endParaRPr lang="en-GB" sz="3200" dirty="0"/>
          </a:p>
        </p:txBody>
      </p:sp>
    </p:spTree>
    <p:extLst>
      <p:ext uri="{BB962C8B-B14F-4D97-AF65-F5344CB8AC3E}">
        <p14:creationId xmlns:p14="http://schemas.microsoft.com/office/powerpoint/2010/main" val="111842566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400" dirty="0" smtClean="0"/>
              <a:t>What do I have to do?</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So we now have our scheme </a:t>
            </a:r>
            <a:br>
              <a:rPr lang="en-GB" dirty="0" smtClean="0"/>
            </a:br>
            <a:endParaRPr lang="en-GB" dirty="0" smtClean="0"/>
          </a:p>
          <a:p>
            <a:r>
              <a:rPr lang="en-GB" dirty="0" smtClean="0"/>
              <a:t>As part of that set up </a:t>
            </a:r>
            <a:r>
              <a:rPr lang="en-GB" dirty="0"/>
              <a:t>w</a:t>
            </a:r>
            <a:r>
              <a:rPr lang="en-GB" dirty="0" smtClean="0"/>
              <a:t>e will have decided what contributions we intend to make</a:t>
            </a:r>
            <a:br>
              <a:rPr lang="en-GB" dirty="0" smtClean="0"/>
            </a:br>
            <a:endParaRPr lang="en-GB" dirty="0" smtClean="0"/>
          </a:p>
          <a:p>
            <a:r>
              <a:rPr lang="en-GB" dirty="0" smtClean="0"/>
              <a:t>Every time a payment is made to a worker that worker is required to be assessed </a:t>
            </a:r>
          </a:p>
        </p:txBody>
      </p:sp>
    </p:spTree>
    <p:extLst>
      <p:ext uri="{BB962C8B-B14F-4D97-AF65-F5344CB8AC3E}">
        <p14:creationId xmlns:p14="http://schemas.microsoft.com/office/powerpoint/2010/main" val="57827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188640"/>
            <a:ext cx="8229600" cy="1143000"/>
          </a:xfrm>
        </p:spPr>
        <p:txBody>
          <a:bodyPr/>
          <a:lstStyle/>
          <a:p>
            <a:r>
              <a:rPr lang="en-GB" dirty="0" smtClean="0"/>
              <a:t>What do I have to do?</a:t>
            </a:r>
            <a:endParaRPr lang="en-GB" dirty="0"/>
          </a:p>
        </p:txBody>
      </p:sp>
      <p:sp>
        <p:nvSpPr>
          <p:cNvPr id="3" name="Content Placeholder 2"/>
          <p:cNvSpPr>
            <a:spLocks noGrp="1"/>
          </p:cNvSpPr>
          <p:nvPr>
            <p:ph idx="1"/>
          </p:nvPr>
        </p:nvSpPr>
        <p:spPr>
          <a:xfrm>
            <a:off x="457200" y="1196752"/>
            <a:ext cx="8229600" cy="4525963"/>
          </a:xfrm>
        </p:spPr>
        <p:txBody>
          <a:bodyPr/>
          <a:lstStyle/>
          <a:p>
            <a:r>
              <a:rPr lang="en-GB" sz="2400" dirty="0" smtClean="0"/>
              <a:t>The process of assessment has to take place</a:t>
            </a:r>
          </a:p>
          <a:p>
            <a:pPr lvl="1"/>
            <a:r>
              <a:rPr lang="en-GB" sz="2400" dirty="0" smtClean="0"/>
              <a:t>Every time you make a payment to an employee/worker</a:t>
            </a:r>
          </a:p>
          <a:p>
            <a:pPr marL="457200" lvl="1" indent="0">
              <a:buNone/>
            </a:pPr>
            <a:r>
              <a:rPr lang="en-GB" dirty="0" smtClean="0"/>
              <a:t>Why?</a:t>
            </a:r>
            <a:br>
              <a:rPr lang="en-GB" dirty="0" smtClean="0"/>
            </a:br>
            <a:endParaRPr lang="en-GB" dirty="0" smtClean="0"/>
          </a:p>
          <a:p>
            <a:pPr marL="457200" lvl="1" indent="0">
              <a:buNone/>
            </a:pPr>
            <a:r>
              <a:rPr lang="en-GB" sz="2400" dirty="0" smtClean="0"/>
              <a:t/>
            </a:r>
            <a:br>
              <a:rPr lang="en-GB" sz="2400" dirty="0" smtClean="0"/>
            </a:br>
            <a:endParaRPr lang="en-GB" sz="2400" dirty="0" smtClean="0"/>
          </a:p>
          <a:p>
            <a:pPr marL="457200" lvl="1" indent="0">
              <a:buNone/>
            </a:pPr>
            <a:r>
              <a:rPr lang="en-GB" sz="2400" dirty="0" smtClean="0"/>
              <a:t>And</a:t>
            </a:r>
            <a:br>
              <a:rPr lang="en-GB" sz="2400" dirty="0" smtClean="0"/>
            </a:br>
            <a:endParaRPr lang="en-GB" sz="2400" dirty="0" smtClean="0"/>
          </a:p>
          <a:p>
            <a:pPr marL="0" indent="0">
              <a:buNone/>
            </a:pPr>
            <a:endParaRPr lang="en-GB" sz="2400" dirty="0" smtClean="0"/>
          </a:p>
          <a:p>
            <a:endParaRPr lang="en-GB" sz="2400" dirty="0"/>
          </a:p>
        </p:txBody>
      </p:sp>
      <p:grpSp>
        <p:nvGrpSpPr>
          <p:cNvPr id="10" name="Group 9"/>
          <p:cNvGrpSpPr/>
          <p:nvPr/>
        </p:nvGrpSpPr>
        <p:grpSpPr>
          <a:xfrm>
            <a:off x="2294033" y="2852936"/>
            <a:ext cx="3214071" cy="1348277"/>
            <a:chOff x="2294033" y="2852936"/>
            <a:chExt cx="3214071" cy="134827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916" y="2852936"/>
              <a:ext cx="1929184" cy="1348277"/>
            </a:xfrm>
            <a:prstGeom prst="rect">
              <a:avLst/>
            </a:prstGeom>
          </p:spPr>
        </p:pic>
        <p:sp>
          <p:nvSpPr>
            <p:cNvPr id="6" name="Down Arrow 5"/>
            <p:cNvSpPr/>
            <p:nvPr/>
          </p:nvSpPr>
          <p:spPr>
            <a:xfrm>
              <a:off x="2294033" y="2924944"/>
              <a:ext cx="333751" cy="1276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rot="10800000">
              <a:off x="5174353" y="2924944"/>
              <a:ext cx="333751" cy="1276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3154186" y="4365104"/>
            <a:ext cx="2349932" cy="1593067"/>
            <a:chOff x="3154186" y="4365104"/>
            <a:chExt cx="2349932" cy="159306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186" y="4365104"/>
              <a:ext cx="1561830" cy="1593067"/>
            </a:xfrm>
            <a:prstGeom prst="rect">
              <a:avLst/>
            </a:prstGeom>
          </p:spPr>
        </p:pic>
        <p:sp>
          <p:nvSpPr>
            <p:cNvPr id="8" name="Down Arrow 7"/>
            <p:cNvSpPr/>
            <p:nvPr/>
          </p:nvSpPr>
          <p:spPr>
            <a:xfrm rot="10800000">
              <a:off x="5170367" y="4528994"/>
              <a:ext cx="333751" cy="1276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408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400" dirty="0" smtClean="0"/>
              <a:t>What do I have to do?</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In order to assess your workers</a:t>
            </a:r>
            <a:br>
              <a:rPr lang="en-GB" dirty="0" smtClean="0"/>
            </a:br>
            <a:endParaRPr lang="en-GB" dirty="0" smtClean="0"/>
          </a:p>
          <a:p>
            <a:pPr lvl="1"/>
            <a:r>
              <a:rPr lang="en-GB" dirty="0" smtClean="0"/>
              <a:t>You need to process your payroll</a:t>
            </a:r>
          </a:p>
          <a:p>
            <a:pPr lvl="1"/>
            <a:r>
              <a:rPr lang="en-GB" dirty="0" smtClean="0"/>
              <a:t>Assess your staff </a:t>
            </a:r>
          </a:p>
          <a:p>
            <a:pPr marL="714375" lvl="1" indent="-257175">
              <a:buNone/>
            </a:pPr>
            <a:r>
              <a:rPr lang="en-GB" dirty="0" smtClean="0"/>
              <a:t>	And </a:t>
            </a:r>
          </a:p>
          <a:p>
            <a:pPr lvl="1"/>
            <a:r>
              <a:rPr lang="en-GB" dirty="0" smtClean="0"/>
              <a:t>Then re-run your payroll to incorporate the contributions</a:t>
            </a:r>
            <a:endParaRPr lang="en-GB" dirty="0"/>
          </a:p>
        </p:txBody>
      </p:sp>
    </p:spTree>
    <p:extLst>
      <p:ext uri="{BB962C8B-B14F-4D97-AF65-F5344CB8AC3E}">
        <p14:creationId xmlns:p14="http://schemas.microsoft.com/office/powerpoint/2010/main" val="277632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400" dirty="0" smtClean="0"/>
              <a:t>What do I have to do?</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smtClean="0"/>
              <a:t>Letters have to be sent  to staff </a:t>
            </a:r>
          </a:p>
          <a:p>
            <a:r>
              <a:rPr lang="en-GB" dirty="0" smtClean="0"/>
              <a:t>There are strict deadlines for the letters to be sent out</a:t>
            </a:r>
          </a:p>
          <a:p>
            <a:r>
              <a:rPr lang="en-GB" dirty="0" smtClean="0"/>
              <a:t>Pension deductions need to be reported to the Scheme Provider </a:t>
            </a:r>
          </a:p>
          <a:p>
            <a:r>
              <a:rPr lang="en-GB" dirty="0" smtClean="0"/>
              <a:t>Payment made</a:t>
            </a:r>
          </a:p>
          <a:p>
            <a:r>
              <a:rPr lang="en-GB" dirty="0" smtClean="0"/>
              <a:t>And process opt in and opt </a:t>
            </a:r>
            <a:r>
              <a:rPr lang="en-GB" smtClean="0"/>
              <a:t>out requests</a:t>
            </a:r>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328384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smtClean="0"/>
              <a:t/>
            </a:r>
            <a:br>
              <a:rPr lang="en-GB" sz="4400" dirty="0" smtClean="0"/>
            </a:br>
            <a:r>
              <a:rPr lang="en-GB" sz="4400" dirty="0" smtClean="0"/>
              <a:t>What do I have to do?</a:t>
            </a:r>
            <a:r>
              <a:rPr lang="en-GB" dirty="0" smtClean="0"/>
              <a:t/>
            </a:r>
            <a:br>
              <a:rPr lang="en-GB" dirty="0" smtClean="0"/>
            </a:br>
            <a:endParaRPr lang="en-GB" dirty="0"/>
          </a:p>
        </p:txBody>
      </p:sp>
      <p:sp>
        <p:nvSpPr>
          <p:cNvPr id="3" name="Content Placeholder 2"/>
          <p:cNvSpPr>
            <a:spLocks noGrp="1"/>
          </p:cNvSpPr>
          <p:nvPr>
            <p:ph idx="1"/>
          </p:nvPr>
        </p:nvSpPr>
        <p:spPr/>
        <p:txBody>
          <a:bodyPr/>
          <a:lstStyle/>
          <a:p>
            <a:endParaRPr lang="en-GB" sz="4800" dirty="0" smtClean="0"/>
          </a:p>
          <a:p>
            <a:endParaRPr lang="en-GB" sz="4800" dirty="0"/>
          </a:p>
          <a:p>
            <a:r>
              <a:rPr lang="en-GB" sz="4800" dirty="0" smtClean="0"/>
              <a:t>Scared yet?!!</a:t>
            </a:r>
            <a:endParaRPr lang="en-GB"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091780"/>
            <a:ext cx="3810000" cy="2857500"/>
          </a:xfrm>
          <a:prstGeom prst="rect">
            <a:avLst/>
          </a:prstGeom>
        </p:spPr>
      </p:pic>
    </p:spTree>
    <p:extLst>
      <p:ext uri="{BB962C8B-B14F-4D97-AF65-F5344CB8AC3E}">
        <p14:creationId xmlns:p14="http://schemas.microsoft.com/office/powerpoint/2010/main" val="285504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much do I have to contribute?</a:t>
            </a:r>
          </a:p>
        </p:txBody>
      </p:sp>
      <p:graphicFrame>
        <p:nvGraphicFramePr>
          <p:cNvPr id="5" name="Table 4"/>
          <p:cNvGraphicFramePr>
            <a:graphicFrameLocks noGrp="1"/>
          </p:cNvGraphicFramePr>
          <p:nvPr>
            <p:extLst>
              <p:ext uri="{D42A27DB-BD31-4B8C-83A1-F6EECF244321}">
                <p14:modId xmlns:p14="http://schemas.microsoft.com/office/powerpoint/2010/main" val="2302766061"/>
              </p:ext>
            </p:extLst>
          </p:nvPr>
        </p:nvGraphicFramePr>
        <p:xfrm>
          <a:off x="575538" y="1844825"/>
          <a:ext cx="7668869" cy="3456384"/>
        </p:xfrm>
        <a:graphic>
          <a:graphicData uri="http://schemas.openxmlformats.org/drawingml/2006/table">
            <a:tbl>
              <a:tblPr firstRow="1" firstCol="1" bandRow="1">
                <a:tableStyleId>{21E4AEA4-8DFA-4A89-87EB-49C32662AFE0}</a:tableStyleId>
              </a:tblPr>
              <a:tblGrid>
                <a:gridCol w="3636422"/>
                <a:gridCol w="1440160"/>
                <a:gridCol w="1440160"/>
                <a:gridCol w="1152127"/>
              </a:tblGrid>
              <a:tr h="1211978">
                <a:tc gridSpan="4">
                  <a:txBody>
                    <a:bodyPr/>
                    <a:lstStyle/>
                    <a:p>
                      <a:pPr>
                        <a:spcAft>
                          <a:spcPts val="0"/>
                        </a:spcAft>
                      </a:pPr>
                      <a:r>
                        <a:rPr lang="en-GB" sz="1100" dirty="0">
                          <a:effectLst/>
                        </a:rPr>
                        <a:t> </a:t>
                      </a:r>
                    </a:p>
                    <a:p>
                      <a:pPr>
                        <a:spcAft>
                          <a:spcPts val="0"/>
                        </a:spcAft>
                      </a:pPr>
                      <a:r>
                        <a:rPr lang="en-GB" sz="1100" dirty="0" smtClean="0">
                          <a:effectLst/>
                        </a:rPr>
                        <a:t>Qualifying </a:t>
                      </a:r>
                      <a:r>
                        <a:rPr lang="en-GB" sz="1100" dirty="0">
                          <a:effectLst/>
                        </a:rPr>
                        <a:t>earnings</a:t>
                      </a:r>
                    </a:p>
                    <a:p>
                      <a:pPr>
                        <a:spcAft>
                          <a:spcPts val="0"/>
                        </a:spcAft>
                      </a:pPr>
                      <a:r>
                        <a:rPr lang="en-GB" sz="1100" dirty="0">
                          <a:effectLst/>
                        </a:rPr>
                        <a:t>(Earnings between £5,824 and £</a:t>
                      </a:r>
                      <a:r>
                        <a:rPr lang="en-GB" sz="1100" dirty="0" smtClean="0">
                          <a:effectLst/>
                        </a:rPr>
                        <a:t>43,000)</a:t>
                      </a:r>
                      <a:endParaRPr lang="en-GB" sz="1100" dirty="0">
                        <a:effectLst/>
                      </a:endParaRPr>
                    </a:p>
                    <a:p>
                      <a:pPr>
                        <a:spcAft>
                          <a:spcPts val="0"/>
                        </a:spcAft>
                      </a:pPr>
                      <a:r>
                        <a:rPr lang="en-GB" sz="1100" dirty="0">
                          <a:effectLst/>
                        </a:rPr>
                        <a:t> </a:t>
                      </a:r>
                      <a:endParaRPr lang="en-GB" sz="1100" dirty="0">
                        <a:effectLst/>
                        <a:latin typeface="Arial"/>
                        <a:ea typeface="Arial"/>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pPr>
                        <a:spcAft>
                          <a:spcPts val="0"/>
                        </a:spcAft>
                      </a:pPr>
                      <a:endParaRPr lang="en-GB" sz="1100" dirty="0">
                        <a:effectLst/>
                        <a:latin typeface="Arial"/>
                        <a:ea typeface="Arial"/>
                        <a:cs typeface="Times New Roman"/>
                      </a:endParaRPr>
                    </a:p>
                  </a:txBody>
                  <a:tcPr marL="68580" marR="68580" marT="0" marB="0"/>
                </a:tc>
              </a:tr>
              <a:tr h="897763">
                <a:tc>
                  <a:txBody>
                    <a:bodyPr/>
                    <a:lstStyle/>
                    <a:p>
                      <a:pPr>
                        <a:spcAft>
                          <a:spcPts val="0"/>
                        </a:spcAft>
                      </a:pPr>
                      <a:r>
                        <a:rPr lang="en-GB" sz="1100" dirty="0">
                          <a:effectLst/>
                        </a:rPr>
                        <a:t>Date</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Employer minimum</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Employee could pay</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a:effectLst/>
                        </a:rPr>
                        <a:t>Total required</a:t>
                      </a:r>
                      <a:endParaRPr lang="en-GB" sz="1100">
                        <a:effectLst/>
                        <a:latin typeface="Arial"/>
                        <a:ea typeface="Arial"/>
                        <a:cs typeface="Times New Roman"/>
                      </a:endParaRPr>
                    </a:p>
                  </a:txBody>
                  <a:tcPr marL="68580" marR="68580" marT="0" marB="0"/>
                </a:tc>
              </a:tr>
              <a:tr h="448881">
                <a:tc>
                  <a:txBody>
                    <a:bodyPr/>
                    <a:lstStyle/>
                    <a:p>
                      <a:pPr>
                        <a:spcAft>
                          <a:spcPts val="0"/>
                        </a:spcAft>
                      </a:pPr>
                      <a:r>
                        <a:rPr lang="en-GB" sz="1100" dirty="0">
                          <a:effectLst/>
                        </a:rPr>
                        <a:t>From staging date to </a:t>
                      </a:r>
                      <a:r>
                        <a:rPr lang="en-GB" sz="1100" dirty="0" smtClean="0">
                          <a:effectLst/>
                        </a:rPr>
                        <a:t>5 April 2018</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1</a:t>
                      </a:r>
                      <a:r>
                        <a:rPr lang="en-GB" sz="1100" dirty="0" smtClean="0">
                          <a:effectLst/>
                        </a:rPr>
                        <a:t>%</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1%</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2</a:t>
                      </a:r>
                      <a:r>
                        <a:rPr lang="en-GB" sz="1100" dirty="0" smtClean="0">
                          <a:effectLst/>
                        </a:rPr>
                        <a:t>%</a:t>
                      </a:r>
                      <a:endParaRPr lang="en-GB" sz="1100" dirty="0">
                        <a:effectLst/>
                        <a:latin typeface="Arial"/>
                        <a:ea typeface="Arial"/>
                        <a:cs typeface="Times New Roman"/>
                      </a:endParaRPr>
                    </a:p>
                  </a:txBody>
                  <a:tcPr marL="68580" marR="68580" marT="0" marB="0"/>
                </a:tc>
              </a:tr>
              <a:tr h="448881">
                <a:tc>
                  <a:txBody>
                    <a:bodyPr/>
                    <a:lstStyle/>
                    <a:p>
                      <a:pPr>
                        <a:spcAft>
                          <a:spcPts val="0"/>
                        </a:spcAft>
                      </a:pPr>
                      <a:r>
                        <a:rPr lang="en-GB" sz="1100" dirty="0" smtClean="0">
                          <a:effectLst/>
                        </a:rPr>
                        <a:t>6 April 2018 to 5 April 2019</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smtClean="0">
                          <a:effectLst/>
                        </a:rPr>
                        <a:t>2%</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a:effectLst/>
                        </a:rPr>
                        <a:t>3%</a:t>
                      </a:r>
                      <a:endParaRPr lang="en-GB" sz="1100">
                        <a:effectLst/>
                        <a:latin typeface="Arial"/>
                        <a:ea typeface="Arial"/>
                        <a:cs typeface="Times New Roman"/>
                      </a:endParaRPr>
                    </a:p>
                  </a:txBody>
                  <a:tcPr marL="68580" marR="68580" marT="0" marB="0"/>
                </a:tc>
                <a:tc>
                  <a:txBody>
                    <a:bodyPr/>
                    <a:lstStyle/>
                    <a:p>
                      <a:pPr>
                        <a:spcAft>
                          <a:spcPts val="0"/>
                        </a:spcAft>
                      </a:pPr>
                      <a:r>
                        <a:rPr lang="en-GB" sz="1100" dirty="0">
                          <a:effectLst/>
                        </a:rPr>
                        <a:t>5</a:t>
                      </a:r>
                      <a:r>
                        <a:rPr lang="en-GB" sz="1100" dirty="0" smtClean="0">
                          <a:effectLst/>
                        </a:rPr>
                        <a:t>%</a:t>
                      </a:r>
                      <a:endParaRPr lang="en-GB" sz="1100" dirty="0">
                        <a:effectLst/>
                        <a:latin typeface="Arial"/>
                        <a:ea typeface="Arial"/>
                        <a:cs typeface="Times New Roman"/>
                      </a:endParaRPr>
                    </a:p>
                  </a:txBody>
                  <a:tcPr marL="68580" marR="68580" marT="0" marB="0"/>
                </a:tc>
              </a:tr>
              <a:tr h="448881">
                <a:tc>
                  <a:txBody>
                    <a:bodyPr/>
                    <a:lstStyle/>
                    <a:p>
                      <a:pPr>
                        <a:spcAft>
                          <a:spcPts val="0"/>
                        </a:spcAft>
                      </a:pPr>
                      <a:r>
                        <a:rPr lang="en-GB" sz="1100" dirty="0" smtClean="0">
                          <a:effectLst/>
                        </a:rPr>
                        <a:t>6 April 2019 </a:t>
                      </a:r>
                      <a:r>
                        <a:rPr lang="en-GB" sz="1100" dirty="0">
                          <a:effectLst/>
                        </a:rPr>
                        <a:t>onwards</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3</a:t>
                      </a:r>
                      <a:r>
                        <a:rPr lang="en-GB" sz="1100" dirty="0" smtClean="0">
                          <a:effectLst/>
                        </a:rPr>
                        <a:t>%</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a:effectLst/>
                        </a:rPr>
                        <a:t>5%</a:t>
                      </a:r>
                      <a:endParaRPr lang="en-GB" sz="1100">
                        <a:effectLst/>
                        <a:latin typeface="Arial"/>
                        <a:ea typeface="Arial"/>
                        <a:cs typeface="Times New Roman"/>
                      </a:endParaRPr>
                    </a:p>
                  </a:txBody>
                  <a:tcPr marL="68580" marR="68580" marT="0" marB="0"/>
                </a:tc>
                <a:tc>
                  <a:txBody>
                    <a:bodyPr/>
                    <a:lstStyle/>
                    <a:p>
                      <a:pPr>
                        <a:spcAft>
                          <a:spcPts val="0"/>
                        </a:spcAft>
                      </a:pPr>
                      <a:r>
                        <a:rPr lang="en-GB" sz="1100" dirty="0">
                          <a:effectLst/>
                        </a:rPr>
                        <a:t>8</a:t>
                      </a:r>
                      <a:r>
                        <a:rPr lang="en-GB" sz="1100" dirty="0" smtClean="0">
                          <a:effectLst/>
                        </a:rPr>
                        <a:t>%</a:t>
                      </a:r>
                      <a:endParaRPr lang="en-GB" sz="1100" dirty="0">
                        <a:effectLst/>
                        <a:latin typeface="Arial"/>
                        <a:ea typeface="Arial"/>
                        <a:cs typeface="Times New Roman"/>
                      </a:endParaRPr>
                    </a:p>
                  </a:txBody>
                  <a:tcPr marL="68580" marR="68580" marT="0" marB="0"/>
                </a:tc>
              </a:tr>
            </a:tbl>
          </a:graphicData>
        </a:graphic>
      </p:graphicFrame>
      <p:sp>
        <p:nvSpPr>
          <p:cNvPr id="3" name="TextBox 2"/>
          <p:cNvSpPr txBox="1"/>
          <p:nvPr/>
        </p:nvSpPr>
        <p:spPr>
          <a:xfrm>
            <a:off x="467544" y="5517232"/>
            <a:ext cx="4824536" cy="369332"/>
          </a:xfrm>
          <a:prstGeom prst="rect">
            <a:avLst/>
          </a:prstGeom>
          <a:noFill/>
        </p:spPr>
        <p:txBody>
          <a:bodyPr wrap="square" rtlCol="0">
            <a:spAutoFit/>
          </a:bodyPr>
          <a:lstStyle/>
          <a:p>
            <a:r>
              <a:rPr lang="en-GB" dirty="0" smtClean="0"/>
              <a:t>* </a:t>
            </a:r>
            <a:r>
              <a:rPr lang="en-GB" sz="1400" dirty="0" smtClean="0"/>
              <a:t>Subject to Parliamentary approval</a:t>
            </a:r>
            <a:endParaRPr lang="en-GB" sz="1400" dirty="0"/>
          </a:p>
        </p:txBody>
      </p:sp>
    </p:spTree>
    <p:extLst>
      <p:ext uri="{BB962C8B-B14F-4D97-AF65-F5344CB8AC3E}">
        <p14:creationId xmlns:p14="http://schemas.microsoft.com/office/powerpoint/2010/main" val="2266897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332656"/>
            <a:ext cx="8229600" cy="1143000"/>
          </a:xfrm>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sz="2800" dirty="0" smtClean="0"/>
              <a:t>Ageing population</a:t>
            </a:r>
          </a:p>
          <a:p>
            <a:r>
              <a:rPr lang="en-GB" sz="2800" dirty="0"/>
              <a:t>People are living </a:t>
            </a:r>
            <a:r>
              <a:rPr lang="en-GB" sz="2800" dirty="0" smtClean="0"/>
              <a:t>longer</a:t>
            </a:r>
          </a:p>
          <a:p>
            <a:r>
              <a:rPr lang="en-GB" sz="2800" dirty="0" smtClean="0"/>
              <a:t>There are currently </a:t>
            </a:r>
            <a:r>
              <a:rPr lang="en-GB" sz="2800" b="1" dirty="0" smtClean="0"/>
              <a:t>four</a:t>
            </a:r>
            <a:r>
              <a:rPr lang="en-GB" sz="2800" dirty="0" smtClean="0"/>
              <a:t> people of working age for every pensioner </a:t>
            </a:r>
            <a:r>
              <a:rPr lang="en-GB" sz="2800" dirty="0" smtClean="0">
                <a:sym typeface="Wingdings"/>
              </a:rPr>
              <a:t> by 2050 there will be just </a:t>
            </a:r>
            <a:r>
              <a:rPr lang="en-GB" sz="2800" b="1" dirty="0" smtClean="0">
                <a:sym typeface="Wingdings"/>
              </a:rPr>
              <a:t>two</a:t>
            </a:r>
            <a:endParaRPr lang="en-GB" sz="2800" b="1" dirty="0" smtClean="0"/>
          </a:p>
          <a:p>
            <a:r>
              <a:rPr lang="en-GB" sz="2800" dirty="0" smtClean="0"/>
              <a:t>Millions of people are under-saving for their retirement</a:t>
            </a:r>
          </a:p>
          <a:p>
            <a:r>
              <a:rPr lang="en-GB" sz="2800" dirty="0" smtClean="0"/>
              <a:t>The government has insufficient resources to pay for the rising pension costs </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836712"/>
            <a:ext cx="1143000" cy="1295400"/>
          </a:xfrm>
          <a:prstGeom prst="rect">
            <a:avLst/>
          </a:prstGeom>
        </p:spPr>
      </p:pic>
    </p:spTree>
    <p:extLst>
      <p:ext uri="{BB962C8B-B14F-4D97-AF65-F5344CB8AC3E}">
        <p14:creationId xmlns:p14="http://schemas.microsoft.com/office/powerpoint/2010/main" val="369277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400" dirty="0" smtClean="0"/>
              <a:t>How much do I have to contribute?</a:t>
            </a:r>
            <a:r>
              <a:rPr lang="en-GB" dirty="0" smtClean="0"/>
              <a:t/>
            </a:r>
            <a:br>
              <a:rPr lang="en-GB" dirty="0" smtClean="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5148598"/>
              </p:ext>
            </p:extLst>
          </p:nvPr>
        </p:nvGraphicFramePr>
        <p:xfrm>
          <a:off x="467544" y="1628800"/>
          <a:ext cx="8208911" cy="3384375"/>
        </p:xfrm>
        <a:graphic>
          <a:graphicData uri="http://schemas.openxmlformats.org/drawingml/2006/table">
            <a:tbl>
              <a:tblPr firstRow="1" firstCol="1" bandRow="1">
                <a:tableStyleId>{21E4AEA4-8DFA-4A89-87EB-49C32662AFE0}</a:tableStyleId>
              </a:tblPr>
              <a:tblGrid>
                <a:gridCol w="4251012"/>
                <a:gridCol w="1384732"/>
                <a:gridCol w="1385620"/>
                <a:gridCol w="1187547"/>
              </a:tblGrid>
              <a:tr h="1504166">
                <a:tc gridSpan="4">
                  <a:txBody>
                    <a:bodyPr/>
                    <a:lstStyle/>
                    <a:p>
                      <a:pPr>
                        <a:spcAft>
                          <a:spcPts val="0"/>
                        </a:spcAft>
                      </a:pPr>
                      <a:r>
                        <a:rPr lang="en-GB" sz="1100" dirty="0">
                          <a:effectLst/>
                        </a:rPr>
                        <a:t> </a:t>
                      </a:r>
                    </a:p>
                    <a:p>
                      <a:pPr>
                        <a:spcAft>
                          <a:spcPts val="0"/>
                        </a:spcAft>
                      </a:pPr>
                      <a:r>
                        <a:rPr lang="en-GB" sz="1100" dirty="0">
                          <a:effectLst/>
                        </a:rPr>
                        <a:t>Tier 1 – Pensionable pay = basic pay</a:t>
                      </a:r>
                    </a:p>
                    <a:p>
                      <a:pPr>
                        <a:spcAft>
                          <a:spcPts val="0"/>
                        </a:spcAft>
                      </a:pPr>
                      <a:r>
                        <a:rPr lang="en-GB" sz="1100" dirty="0">
                          <a:effectLst/>
                        </a:rPr>
                        <a:t>(excludes overtime, bonuses and other variable or non-basic elements)</a:t>
                      </a:r>
                    </a:p>
                    <a:p>
                      <a:pPr>
                        <a:spcAft>
                          <a:spcPts val="0"/>
                        </a:spcAft>
                      </a:pPr>
                      <a:r>
                        <a:rPr lang="en-GB" sz="1100" dirty="0">
                          <a:effectLst/>
                        </a:rPr>
                        <a:t> </a:t>
                      </a:r>
                      <a:endParaRPr lang="en-GB" sz="1100" dirty="0">
                        <a:effectLst/>
                        <a:latin typeface="Arial"/>
                        <a:ea typeface="Arial"/>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r>
              <a:tr h="752083">
                <a:tc>
                  <a:txBody>
                    <a:bodyPr/>
                    <a:lstStyle/>
                    <a:p>
                      <a:pPr>
                        <a:spcAft>
                          <a:spcPts val="0"/>
                        </a:spcAft>
                      </a:pPr>
                      <a:r>
                        <a:rPr lang="en-GB" sz="1100" dirty="0">
                          <a:effectLst/>
                        </a:rPr>
                        <a:t>Date</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Employer minimum</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Employee could pay</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a:effectLst/>
                        </a:rPr>
                        <a:t>Total required</a:t>
                      </a:r>
                      <a:endParaRPr lang="en-GB" sz="1100">
                        <a:effectLst/>
                        <a:latin typeface="Arial"/>
                        <a:ea typeface="Arial"/>
                        <a:cs typeface="Times New Roman"/>
                      </a:endParaRPr>
                    </a:p>
                  </a:txBody>
                  <a:tcPr marL="68580" marR="68580" marT="0" marB="0"/>
                </a:tc>
              </a:tr>
              <a:tr h="376042">
                <a:tc>
                  <a:txBody>
                    <a:bodyPr/>
                    <a:lstStyle/>
                    <a:p>
                      <a:pPr>
                        <a:spcAft>
                          <a:spcPts val="0"/>
                        </a:spcAft>
                      </a:pPr>
                      <a:r>
                        <a:rPr lang="en-GB" sz="1100" dirty="0">
                          <a:effectLst/>
                        </a:rPr>
                        <a:t>From staging date to </a:t>
                      </a:r>
                      <a:r>
                        <a:rPr lang="en-GB" sz="1100" dirty="0" smtClean="0">
                          <a:effectLst/>
                        </a:rPr>
                        <a:t>5 April 2018</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a:effectLst/>
                        </a:rPr>
                        <a:t>2%</a:t>
                      </a:r>
                      <a:endParaRPr lang="en-GB" sz="1100">
                        <a:effectLst/>
                        <a:latin typeface="Arial"/>
                        <a:ea typeface="Arial"/>
                        <a:cs typeface="Times New Roman"/>
                      </a:endParaRPr>
                    </a:p>
                  </a:txBody>
                  <a:tcPr marL="68580" marR="68580" marT="0" marB="0"/>
                </a:tc>
                <a:tc>
                  <a:txBody>
                    <a:bodyPr/>
                    <a:lstStyle/>
                    <a:p>
                      <a:pPr>
                        <a:spcAft>
                          <a:spcPts val="0"/>
                        </a:spcAft>
                      </a:pPr>
                      <a:r>
                        <a:rPr lang="en-GB" sz="1100" dirty="0">
                          <a:effectLst/>
                        </a:rPr>
                        <a:t>1%</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3%</a:t>
                      </a:r>
                      <a:endParaRPr lang="en-GB" sz="1100" dirty="0">
                        <a:effectLst/>
                        <a:latin typeface="Arial"/>
                        <a:ea typeface="Arial"/>
                        <a:cs typeface="Times New Roman"/>
                      </a:endParaRPr>
                    </a:p>
                  </a:txBody>
                  <a:tcPr marL="68580" marR="68580" marT="0" marB="0"/>
                </a:tc>
              </a:tr>
              <a:tr h="376042">
                <a:tc>
                  <a:txBody>
                    <a:bodyPr/>
                    <a:lstStyle/>
                    <a:p>
                      <a:pPr>
                        <a:spcAft>
                          <a:spcPts val="0"/>
                        </a:spcAft>
                      </a:pPr>
                      <a:r>
                        <a:rPr lang="en-GB" sz="1100" dirty="0" smtClean="0">
                          <a:effectLst/>
                        </a:rPr>
                        <a:t>6 April 2018 to 5 April 2019</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3%</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a:effectLst/>
                        </a:rPr>
                        <a:t>3%</a:t>
                      </a:r>
                      <a:endParaRPr lang="en-GB" sz="1100">
                        <a:effectLst/>
                        <a:latin typeface="Arial"/>
                        <a:ea typeface="Arial"/>
                        <a:cs typeface="Times New Roman"/>
                      </a:endParaRPr>
                    </a:p>
                  </a:txBody>
                  <a:tcPr marL="68580" marR="68580" marT="0" marB="0"/>
                </a:tc>
                <a:tc>
                  <a:txBody>
                    <a:bodyPr/>
                    <a:lstStyle/>
                    <a:p>
                      <a:pPr>
                        <a:spcAft>
                          <a:spcPts val="0"/>
                        </a:spcAft>
                      </a:pPr>
                      <a:r>
                        <a:rPr lang="en-GB" sz="1100" dirty="0">
                          <a:effectLst/>
                        </a:rPr>
                        <a:t>6%</a:t>
                      </a:r>
                      <a:endParaRPr lang="en-GB" sz="1100" dirty="0">
                        <a:effectLst/>
                        <a:latin typeface="Arial"/>
                        <a:ea typeface="Arial"/>
                        <a:cs typeface="Times New Roman"/>
                      </a:endParaRPr>
                    </a:p>
                  </a:txBody>
                  <a:tcPr marL="68580" marR="68580" marT="0" marB="0"/>
                </a:tc>
              </a:tr>
              <a:tr h="376042">
                <a:tc>
                  <a:txBody>
                    <a:bodyPr/>
                    <a:lstStyle/>
                    <a:p>
                      <a:pPr>
                        <a:spcAft>
                          <a:spcPts val="0"/>
                        </a:spcAft>
                      </a:pPr>
                      <a:r>
                        <a:rPr lang="en-GB" sz="1100" dirty="0" smtClean="0">
                          <a:effectLst/>
                        </a:rPr>
                        <a:t>6 April 2019 </a:t>
                      </a:r>
                      <a:r>
                        <a:rPr lang="en-GB" sz="1100" dirty="0">
                          <a:effectLst/>
                        </a:rPr>
                        <a:t>onwards</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a:effectLst/>
                        </a:rPr>
                        <a:t>4%</a:t>
                      </a:r>
                      <a:endParaRPr lang="en-GB" sz="1100">
                        <a:effectLst/>
                        <a:latin typeface="Arial"/>
                        <a:ea typeface="Arial"/>
                        <a:cs typeface="Times New Roman"/>
                      </a:endParaRPr>
                    </a:p>
                  </a:txBody>
                  <a:tcPr marL="68580" marR="68580" marT="0" marB="0"/>
                </a:tc>
                <a:tc>
                  <a:txBody>
                    <a:bodyPr/>
                    <a:lstStyle/>
                    <a:p>
                      <a:pPr>
                        <a:spcAft>
                          <a:spcPts val="0"/>
                        </a:spcAft>
                      </a:pPr>
                      <a:r>
                        <a:rPr lang="en-GB" sz="1100">
                          <a:effectLst/>
                        </a:rPr>
                        <a:t>5%</a:t>
                      </a:r>
                      <a:endParaRPr lang="en-GB" sz="1100">
                        <a:effectLst/>
                        <a:latin typeface="Arial"/>
                        <a:ea typeface="Arial"/>
                        <a:cs typeface="Times New Roman"/>
                      </a:endParaRPr>
                    </a:p>
                  </a:txBody>
                  <a:tcPr marL="68580" marR="68580" marT="0" marB="0"/>
                </a:tc>
                <a:tc>
                  <a:txBody>
                    <a:bodyPr/>
                    <a:lstStyle/>
                    <a:p>
                      <a:pPr>
                        <a:spcAft>
                          <a:spcPts val="0"/>
                        </a:spcAft>
                      </a:pPr>
                      <a:r>
                        <a:rPr lang="en-GB" sz="1100" dirty="0">
                          <a:effectLst/>
                        </a:rPr>
                        <a:t>9%</a:t>
                      </a:r>
                      <a:endParaRPr lang="en-GB" sz="1100" dirty="0">
                        <a:effectLst/>
                        <a:latin typeface="Arial"/>
                        <a:ea typeface="Arial"/>
                        <a:cs typeface="Times New Roman"/>
                      </a:endParaRPr>
                    </a:p>
                  </a:txBody>
                  <a:tcPr marL="68580" marR="68580" marT="0" marB="0"/>
                </a:tc>
              </a:tr>
            </a:tbl>
          </a:graphicData>
        </a:graphic>
      </p:graphicFrame>
      <p:sp>
        <p:nvSpPr>
          <p:cNvPr id="5" name="TextBox 4"/>
          <p:cNvSpPr txBox="1"/>
          <p:nvPr/>
        </p:nvSpPr>
        <p:spPr>
          <a:xfrm>
            <a:off x="395536" y="5373216"/>
            <a:ext cx="4824536" cy="369332"/>
          </a:xfrm>
          <a:prstGeom prst="rect">
            <a:avLst/>
          </a:prstGeom>
          <a:noFill/>
        </p:spPr>
        <p:txBody>
          <a:bodyPr wrap="square" rtlCol="0">
            <a:spAutoFit/>
          </a:bodyPr>
          <a:lstStyle/>
          <a:p>
            <a:r>
              <a:rPr lang="en-GB" dirty="0" smtClean="0"/>
              <a:t>* </a:t>
            </a:r>
            <a:r>
              <a:rPr lang="en-GB" sz="1400" dirty="0" smtClean="0"/>
              <a:t>Subject to Parliamentary approval</a:t>
            </a:r>
            <a:endParaRPr lang="en-GB" sz="1400" dirty="0"/>
          </a:p>
        </p:txBody>
      </p:sp>
    </p:spTree>
    <p:extLst>
      <p:ext uri="{BB962C8B-B14F-4D97-AF65-F5344CB8AC3E}">
        <p14:creationId xmlns:p14="http://schemas.microsoft.com/office/powerpoint/2010/main" val="2998099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lstStyle/>
          <a:p>
            <a:r>
              <a:rPr lang="en-GB" dirty="0"/>
              <a:t>How much do I have to contribute?</a:t>
            </a:r>
          </a:p>
        </p:txBody>
      </p:sp>
      <p:graphicFrame>
        <p:nvGraphicFramePr>
          <p:cNvPr id="3" name="Table 2"/>
          <p:cNvGraphicFramePr>
            <a:graphicFrameLocks noGrp="1"/>
          </p:cNvGraphicFramePr>
          <p:nvPr>
            <p:extLst>
              <p:ext uri="{D42A27DB-BD31-4B8C-83A1-F6EECF244321}">
                <p14:modId xmlns:p14="http://schemas.microsoft.com/office/powerpoint/2010/main" val="973317593"/>
              </p:ext>
            </p:extLst>
          </p:nvPr>
        </p:nvGraphicFramePr>
        <p:xfrm>
          <a:off x="467544" y="3501008"/>
          <a:ext cx="7632848" cy="2232252"/>
        </p:xfrm>
        <a:graphic>
          <a:graphicData uri="http://schemas.openxmlformats.org/drawingml/2006/table">
            <a:tbl>
              <a:tblPr firstRow="1" firstCol="1" bandRow="1">
                <a:tableStyleId>{21E4AEA4-8DFA-4A89-87EB-49C32662AFE0}</a:tableStyleId>
              </a:tblPr>
              <a:tblGrid>
                <a:gridCol w="3952695"/>
                <a:gridCol w="1287558"/>
                <a:gridCol w="1288384"/>
                <a:gridCol w="1104211"/>
              </a:tblGrid>
              <a:tr h="881263">
                <a:tc gridSpan="4">
                  <a:txBody>
                    <a:bodyPr/>
                    <a:lstStyle/>
                    <a:p>
                      <a:pPr>
                        <a:spcAft>
                          <a:spcPts val="0"/>
                        </a:spcAft>
                      </a:pPr>
                      <a:r>
                        <a:rPr lang="en-GB" sz="1100" dirty="0">
                          <a:effectLst/>
                        </a:rPr>
                        <a:t> </a:t>
                      </a:r>
                    </a:p>
                    <a:p>
                      <a:pPr>
                        <a:spcAft>
                          <a:spcPts val="0"/>
                        </a:spcAft>
                      </a:pPr>
                      <a:r>
                        <a:rPr lang="en-GB" sz="1100" dirty="0">
                          <a:effectLst/>
                        </a:rPr>
                        <a:t>Tier 3 – Pensionable pay = total earnings</a:t>
                      </a:r>
                    </a:p>
                    <a:p>
                      <a:pPr>
                        <a:spcAft>
                          <a:spcPts val="0"/>
                        </a:spcAft>
                      </a:pPr>
                      <a:r>
                        <a:rPr lang="en-GB" sz="1100" dirty="0">
                          <a:effectLst/>
                        </a:rPr>
                        <a:t>(all pay providing that all earnings are pensionable)</a:t>
                      </a:r>
                    </a:p>
                    <a:p>
                      <a:pPr>
                        <a:spcAft>
                          <a:spcPts val="0"/>
                        </a:spcAft>
                      </a:pPr>
                      <a:r>
                        <a:rPr lang="en-GB" sz="1100" dirty="0">
                          <a:effectLst/>
                        </a:rPr>
                        <a:t> </a:t>
                      </a:r>
                      <a:endParaRPr lang="en-GB" sz="1100" dirty="0">
                        <a:effectLst/>
                        <a:latin typeface="Arial"/>
                        <a:ea typeface="Arial"/>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r>
              <a:tr h="499524">
                <a:tc>
                  <a:txBody>
                    <a:bodyPr/>
                    <a:lstStyle/>
                    <a:p>
                      <a:pPr>
                        <a:spcAft>
                          <a:spcPts val="0"/>
                        </a:spcAft>
                      </a:pPr>
                      <a:r>
                        <a:rPr lang="en-GB" sz="1100" dirty="0">
                          <a:effectLst/>
                        </a:rPr>
                        <a:t>Date</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Employer minimum</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Employee could pay</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Total required</a:t>
                      </a:r>
                      <a:endParaRPr lang="en-GB" sz="1100" dirty="0">
                        <a:effectLst/>
                        <a:latin typeface="Arial"/>
                        <a:ea typeface="Arial"/>
                        <a:cs typeface="Times New Roman"/>
                      </a:endParaRPr>
                    </a:p>
                  </a:txBody>
                  <a:tcPr marL="68580" marR="68580" marT="0" marB="0"/>
                </a:tc>
              </a:tr>
              <a:tr h="249763">
                <a:tc>
                  <a:txBody>
                    <a:bodyPr/>
                    <a:lstStyle/>
                    <a:p>
                      <a:pPr>
                        <a:spcAft>
                          <a:spcPts val="0"/>
                        </a:spcAft>
                      </a:pPr>
                      <a:r>
                        <a:rPr lang="en-GB" sz="1100" dirty="0">
                          <a:effectLst/>
                        </a:rPr>
                        <a:t>From staging date to </a:t>
                      </a:r>
                      <a:r>
                        <a:rPr lang="en-GB" sz="1100" dirty="0" smtClean="0">
                          <a:effectLst/>
                        </a:rPr>
                        <a:t>5 April 2018</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a:effectLst/>
                        </a:rPr>
                        <a:t>1%</a:t>
                      </a:r>
                      <a:endParaRPr lang="en-GB" sz="1100">
                        <a:effectLst/>
                        <a:latin typeface="Arial"/>
                        <a:ea typeface="Arial"/>
                        <a:cs typeface="Times New Roman"/>
                      </a:endParaRPr>
                    </a:p>
                  </a:txBody>
                  <a:tcPr marL="68580" marR="68580" marT="0" marB="0"/>
                </a:tc>
                <a:tc>
                  <a:txBody>
                    <a:bodyPr/>
                    <a:lstStyle/>
                    <a:p>
                      <a:pPr>
                        <a:spcAft>
                          <a:spcPts val="0"/>
                        </a:spcAft>
                      </a:pPr>
                      <a:r>
                        <a:rPr lang="en-GB" sz="1100">
                          <a:effectLst/>
                        </a:rPr>
                        <a:t>1%</a:t>
                      </a:r>
                      <a:endParaRPr lang="en-GB" sz="1100">
                        <a:effectLst/>
                        <a:latin typeface="Arial"/>
                        <a:ea typeface="Arial"/>
                        <a:cs typeface="Times New Roman"/>
                      </a:endParaRPr>
                    </a:p>
                  </a:txBody>
                  <a:tcPr marL="68580" marR="68580" marT="0" marB="0"/>
                </a:tc>
                <a:tc>
                  <a:txBody>
                    <a:bodyPr/>
                    <a:lstStyle/>
                    <a:p>
                      <a:pPr>
                        <a:spcAft>
                          <a:spcPts val="0"/>
                        </a:spcAft>
                      </a:pPr>
                      <a:r>
                        <a:rPr lang="en-GB" sz="1100" dirty="0">
                          <a:effectLst/>
                        </a:rPr>
                        <a:t>2%</a:t>
                      </a:r>
                      <a:endParaRPr lang="en-GB" sz="1100" dirty="0">
                        <a:effectLst/>
                        <a:latin typeface="Arial"/>
                        <a:ea typeface="Arial"/>
                        <a:cs typeface="Times New Roman"/>
                      </a:endParaRPr>
                    </a:p>
                  </a:txBody>
                  <a:tcPr marL="68580" marR="68580" marT="0" marB="0"/>
                </a:tc>
              </a:tr>
              <a:tr h="249763">
                <a:tc>
                  <a:txBody>
                    <a:bodyPr/>
                    <a:lstStyle/>
                    <a:p>
                      <a:pPr>
                        <a:spcAft>
                          <a:spcPts val="0"/>
                        </a:spcAft>
                      </a:pPr>
                      <a:r>
                        <a:rPr lang="en-GB" sz="1100" dirty="0" smtClean="0">
                          <a:effectLst/>
                        </a:rPr>
                        <a:t>6 April 2018 to 5 April 2019</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a:effectLst/>
                        </a:rPr>
                        <a:t>2%</a:t>
                      </a:r>
                      <a:endParaRPr lang="en-GB" sz="1100">
                        <a:effectLst/>
                        <a:latin typeface="Arial"/>
                        <a:ea typeface="Arial"/>
                        <a:cs typeface="Times New Roman"/>
                      </a:endParaRPr>
                    </a:p>
                  </a:txBody>
                  <a:tcPr marL="68580" marR="68580" marT="0" marB="0"/>
                </a:tc>
                <a:tc>
                  <a:txBody>
                    <a:bodyPr/>
                    <a:lstStyle/>
                    <a:p>
                      <a:pPr>
                        <a:spcAft>
                          <a:spcPts val="0"/>
                        </a:spcAft>
                      </a:pPr>
                      <a:r>
                        <a:rPr lang="en-GB" sz="1100">
                          <a:effectLst/>
                        </a:rPr>
                        <a:t>3%</a:t>
                      </a:r>
                      <a:endParaRPr lang="en-GB" sz="1100">
                        <a:effectLst/>
                        <a:latin typeface="Arial"/>
                        <a:ea typeface="Arial"/>
                        <a:cs typeface="Times New Roman"/>
                      </a:endParaRPr>
                    </a:p>
                  </a:txBody>
                  <a:tcPr marL="68580" marR="68580" marT="0" marB="0"/>
                </a:tc>
                <a:tc>
                  <a:txBody>
                    <a:bodyPr/>
                    <a:lstStyle/>
                    <a:p>
                      <a:pPr>
                        <a:spcAft>
                          <a:spcPts val="0"/>
                        </a:spcAft>
                      </a:pPr>
                      <a:r>
                        <a:rPr lang="en-GB" sz="1100" dirty="0">
                          <a:effectLst/>
                        </a:rPr>
                        <a:t>5%</a:t>
                      </a:r>
                      <a:endParaRPr lang="en-GB" sz="1100" dirty="0">
                        <a:effectLst/>
                        <a:latin typeface="Arial"/>
                        <a:ea typeface="Arial"/>
                        <a:cs typeface="Times New Roman"/>
                      </a:endParaRPr>
                    </a:p>
                  </a:txBody>
                  <a:tcPr marL="68580" marR="68580" marT="0" marB="0"/>
                </a:tc>
              </a:tr>
              <a:tr h="351939">
                <a:tc>
                  <a:txBody>
                    <a:bodyPr/>
                    <a:lstStyle/>
                    <a:p>
                      <a:pPr>
                        <a:spcAft>
                          <a:spcPts val="0"/>
                        </a:spcAft>
                      </a:pPr>
                      <a:r>
                        <a:rPr lang="en-GB" sz="1100" dirty="0" smtClean="0">
                          <a:effectLst/>
                        </a:rPr>
                        <a:t>6 April 2019 </a:t>
                      </a:r>
                      <a:r>
                        <a:rPr lang="en-GB" sz="1100" dirty="0">
                          <a:effectLst/>
                        </a:rPr>
                        <a:t>onwards</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a:effectLst/>
                        </a:rPr>
                        <a:t>3%</a:t>
                      </a:r>
                      <a:endParaRPr lang="en-GB" sz="1100">
                        <a:effectLst/>
                        <a:latin typeface="Arial"/>
                        <a:ea typeface="Arial"/>
                        <a:cs typeface="Times New Roman"/>
                      </a:endParaRPr>
                    </a:p>
                  </a:txBody>
                  <a:tcPr marL="68580" marR="68580" marT="0" marB="0"/>
                </a:tc>
                <a:tc>
                  <a:txBody>
                    <a:bodyPr/>
                    <a:lstStyle/>
                    <a:p>
                      <a:pPr>
                        <a:spcAft>
                          <a:spcPts val="0"/>
                        </a:spcAft>
                      </a:pPr>
                      <a:r>
                        <a:rPr lang="en-GB" sz="1100">
                          <a:effectLst/>
                        </a:rPr>
                        <a:t>4%</a:t>
                      </a:r>
                      <a:endParaRPr lang="en-GB" sz="1100">
                        <a:effectLst/>
                        <a:latin typeface="Arial"/>
                        <a:ea typeface="Arial"/>
                        <a:cs typeface="Times New Roman"/>
                      </a:endParaRPr>
                    </a:p>
                  </a:txBody>
                  <a:tcPr marL="68580" marR="68580" marT="0" marB="0"/>
                </a:tc>
                <a:tc>
                  <a:txBody>
                    <a:bodyPr/>
                    <a:lstStyle/>
                    <a:p>
                      <a:pPr>
                        <a:spcAft>
                          <a:spcPts val="0"/>
                        </a:spcAft>
                      </a:pPr>
                      <a:r>
                        <a:rPr lang="en-GB" sz="1100" dirty="0">
                          <a:effectLst/>
                        </a:rPr>
                        <a:t>7%</a:t>
                      </a:r>
                      <a:endParaRPr lang="en-GB" sz="1100" dirty="0">
                        <a:effectLst/>
                        <a:latin typeface="Arial"/>
                        <a:ea typeface="Arial"/>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24903414"/>
              </p:ext>
            </p:extLst>
          </p:nvPr>
        </p:nvGraphicFramePr>
        <p:xfrm>
          <a:off x="489316" y="1556792"/>
          <a:ext cx="7632847" cy="1872208"/>
        </p:xfrm>
        <a:graphic>
          <a:graphicData uri="http://schemas.openxmlformats.org/drawingml/2006/table">
            <a:tbl>
              <a:tblPr firstRow="1" firstCol="1" bandRow="1">
                <a:tableStyleId>{21E4AEA4-8DFA-4A89-87EB-49C32662AFE0}</a:tableStyleId>
              </a:tblPr>
              <a:tblGrid>
                <a:gridCol w="3888432"/>
                <a:gridCol w="1368152"/>
                <a:gridCol w="1224136"/>
                <a:gridCol w="1152127"/>
              </a:tblGrid>
              <a:tr h="702078">
                <a:tc gridSpan="4">
                  <a:txBody>
                    <a:bodyPr/>
                    <a:lstStyle/>
                    <a:p>
                      <a:pPr>
                        <a:spcAft>
                          <a:spcPts val="0"/>
                        </a:spcAft>
                      </a:pPr>
                      <a:r>
                        <a:rPr lang="en-GB" sz="1100" dirty="0">
                          <a:effectLst/>
                        </a:rPr>
                        <a:t> </a:t>
                      </a:r>
                    </a:p>
                    <a:p>
                      <a:pPr>
                        <a:spcAft>
                          <a:spcPts val="0"/>
                        </a:spcAft>
                      </a:pPr>
                      <a:r>
                        <a:rPr lang="en-GB" sz="1100" dirty="0">
                          <a:effectLst/>
                        </a:rPr>
                        <a:t>Tier 2 – Pensionable pay = 85% of total earnings</a:t>
                      </a:r>
                    </a:p>
                    <a:p>
                      <a:pPr>
                        <a:spcAft>
                          <a:spcPts val="0"/>
                        </a:spcAft>
                      </a:pPr>
                      <a:r>
                        <a:rPr lang="en-GB" sz="1100" dirty="0">
                          <a:effectLst/>
                        </a:rPr>
                        <a:t> </a:t>
                      </a:r>
                      <a:endParaRPr lang="en-GB" sz="1100" dirty="0">
                        <a:effectLst/>
                        <a:latin typeface="Arial"/>
                        <a:ea typeface="Arial"/>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pPr>
                        <a:spcAft>
                          <a:spcPts val="0"/>
                        </a:spcAft>
                      </a:pPr>
                      <a:endParaRPr lang="en-GB" sz="1100" dirty="0">
                        <a:effectLst/>
                        <a:latin typeface="Arial"/>
                        <a:ea typeface="Arial"/>
                        <a:cs typeface="Times New Roman"/>
                      </a:endParaRPr>
                    </a:p>
                  </a:txBody>
                  <a:tcPr marL="68580" marR="68580" marT="0" marB="0"/>
                </a:tc>
              </a:tr>
              <a:tr h="468052">
                <a:tc>
                  <a:txBody>
                    <a:bodyPr/>
                    <a:lstStyle/>
                    <a:p>
                      <a:pPr>
                        <a:spcAft>
                          <a:spcPts val="0"/>
                        </a:spcAft>
                      </a:pPr>
                      <a:r>
                        <a:rPr lang="en-GB" sz="1100" dirty="0">
                          <a:effectLst/>
                        </a:rPr>
                        <a:t>Date</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Employer minimum</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a:effectLst/>
                        </a:rPr>
                        <a:t>Employee could pay</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smtClean="0">
                          <a:effectLst/>
                          <a:latin typeface="Arial"/>
                          <a:ea typeface="Arial"/>
                          <a:cs typeface="Times New Roman"/>
                        </a:rPr>
                        <a:t>Total required</a:t>
                      </a:r>
                      <a:endParaRPr lang="en-GB" sz="1100" dirty="0">
                        <a:effectLst/>
                        <a:latin typeface="Arial"/>
                        <a:ea typeface="Arial"/>
                        <a:cs typeface="Times New Roman"/>
                      </a:endParaRPr>
                    </a:p>
                  </a:txBody>
                  <a:tcPr marL="68580" marR="68580" marT="0" marB="0"/>
                </a:tc>
              </a:tr>
              <a:tr h="234026">
                <a:tc>
                  <a:txBody>
                    <a:bodyPr/>
                    <a:lstStyle/>
                    <a:p>
                      <a:pPr>
                        <a:spcAft>
                          <a:spcPts val="0"/>
                        </a:spcAft>
                      </a:pPr>
                      <a:r>
                        <a:rPr lang="en-GB" sz="1100" dirty="0">
                          <a:effectLst/>
                        </a:rPr>
                        <a:t>From staging date to </a:t>
                      </a:r>
                      <a:r>
                        <a:rPr lang="en-GB" sz="1100" dirty="0" smtClean="0">
                          <a:effectLst/>
                        </a:rPr>
                        <a:t>5 April 2018</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a:effectLst/>
                        </a:rPr>
                        <a:t>1%</a:t>
                      </a:r>
                      <a:endParaRPr lang="en-GB" sz="1100">
                        <a:effectLst/>
                        <a:latin typeface="Arial"/>
                        <a:ea typeface="Arial"/>
                        <a:cs typeface="Times New Roman"/>
                      </a:endParaRPr>
                    </a:p>
                  </a:txBody>
                  <a:tcPr marL="68580" marR="68580" marT="0" marB="0"/>
                </a:tc>
                <a:tc>
                  <a:txBody>
                    <a:bodyPr/>
                    <a:lstStyle/>
                    <a:p>
                      <a:pPr>
                        <a:spcAft>
                          <a:spcPts val="0"/>
                        </a:spcAft>
                      </a:pPr>
                      <a:r>
                        <a:rPr lang="en-GB" sz="1100" dirty="0">
                          <a:effectLst/>
                        </a:rPr>
                        <a:t>1%</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smtClean="0">
                          <a:effectLst/>
                          <a:latin typeface="Arial"/>
                          <a:ea typeface="Arial"/>
                          <a:cs typeface="Times New Roman"/>
                        </a:rPr>
                        <a:t>2%</a:t>
                      </a:r>
                      <a:endParaRPr lang="en-GB" sz="1100" dirty="0">
                        <a:effectLst/>
                        <a:latin typeface="Arial"/>
                        <a:ea typeface="Arial"/>
                        <a:cs typeface="Times New Roman"/>
                      </a:endParaRPr>
                    </a:p>
                  </a:txBody>
                  <a:tcPr marL="68580" marR="68580" marT="0" marB="0"/>
                </a:tc>
              </a:tr>
              <a:tr h="234026">
                <a:tc>
                  <a:txBody>
                    <a:bodyPr/>
                    <a:lstStyle/>
                    <a:p>
                      <a:pPr>
                        <a:spcAft>
                          <a:spcPts val="0"/>
                        </a:spcAft>
                      </a:pPr>
                      <a:r>
                        <a:rPr lang="en-GB" sz="1100" dirty="0" smtClean="0">
                          <a:effectLst/>
                        </a:rPr>
                        <a:t>6 April 2018 to 5 April 2019</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a:effectLst/>
                        </a:rPr>
                        <a:t>2%</a:t>
                      </a:r>
                      <a:endParaRPr lang="en-GB" sz="1100">
                        <a:effectLst/>
                        <a:latin typeface="Arial"/>
                        <a:ea typeface="Arial"/>
                        <a:cs typeface="Times New Roman"/>
                      </a:endParaRPr>
                    </a:p>
                  </a:txBody>
                  <a:tcPr marL="68580" marR="68580" marT="0" marB="0"/>
                </a:tc>
                <a:tc>
                  <a:txBody>
                    <a:bodyPr/>
                    <a:lstStyle/>
                    <a:p>
                      <a:pPr>
                        <a:spcAft>
                          <a:spcPts val="0"/>
                        </a:spcAft>
                      </a:pPr>
                      <a:r>
                        <a:rPr lang="en-GB" sz="1100">
                          <a:effectLst/>
                        </a:rPr>
                        <a:t>3%</a:t>
                      </a:r>
                      <a:endParaRPr lang="en-GB" sz="1100">
                        <a:effectLst/>
                        <a:latin typeface="Arial"/>
                        <a:ea typeface="Arial"/>
                        <a:cs typeface="Times New Roman"/>
                      </a:endParaRPr>
                    </a:p>
                  </a:txBody>
                  <a:tcPr marL="68580" marR="68580" marT="0" marB="0"/>
                </a:tc>
                <a:tc>
                  <a:txBody>
                    <a:bodyPr/>
                    <a:lstStyle/>
                    <a:p>
                      <a:pPr>
                        <a:spcAft>
                          <a:spcPts val="0"/>
                        </a:spcAft>
                      </a:pPr>
                      <a:r>
                        <a:rPr lang="en-GB" sz="1100" dirty="0" smtClean="0">
                          <a:effectLst/>
                          <a:latin typeface="Arial"/>
                          <a:ea typeface="Arial"/>
                          <a:cs typeface="Times New Roman"/>
                        </a:rPr>
                        <a:t>5%</a:t>
                      </a:r>
                      <a:endParaRPr lang="en-GB" sz="1100" dirty="0">
                        <a:effectLst/>
                        <a:latin typeface="Arial"/>
                        <a:ea typeface="Arial"/>
                        <a:cs typeface="Times New Roman"/>
                      </a:endParaRPr>
                    </a:p>
                  </a:txBody>
                  <a:tcPr marL="68580" marR="68580" marT="0" marB="0"/>
                </a:tc>
              </a:tr>
              <a:tr h="234026">
                <a:tc>
                  <a:txBody>
                    <a:bodyPr/>
                    <a:lstStyle/>
                    <a:p>
                      <a:pPr>
                        <a:spcAft>
                          <a:spcPts val="0"/>
                        </a:spcAft>
                      </a:pPr>
                      <a:r>
                        <a:rPr lang="en-GB" sz="1100" dirty="0" smtClean="0">
                          <a:effectLst/>
                        </a:rPr>
                        <a:t>6 April 2019 </a:t>
                      </a:r>
                      <a:r>
                        <a:rPr lang="en-GB" sz="1100" dirty="0">
                          <a:effectLst/>
                        </a:rPr>
                        <a:t>onwards</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a:effectLst/>
                        </a:rPr>
                        <a:t>3%</a:t>
                      </a:r>
                      <a:endParaRPr lang="en-GB" sz="1100">
                        <a:effectLst/>
                        <a:latin typeface="Arial"/>
                        <a:ea typeface="Arial"/>
                        <a:cs typeface="Times New Roman"/>
                      </a:endParaRPr>
                    </a:p>
                  </a:txBody>
                  <a:tcPr marL="68580" marR="68580" marT="0" marB="0"/>
                </a:tc>
                <a:tc>
                  <a:txBody>
                    <a:bodyPr/>
                    <a:lstStyle/>
                    <a:p>
                      <a:pPr>
                        <a:spcAft>
                          <a:spcPts val="0"/>
                        </a:spcAft>
                      </a:pPr>
                      <a:r>
                        <a:rPr lang="en-GB" sz="1100" dirty="0">
                          <a:effectLst/>
                        </a:rPr>
                        <a:t>5</a:t>
                      </a:r>
                      <a:r>
                        <a:rPr lang="en-GB" sz="1100" dirty="0" smtClean="0">
                          <a:effectLst/>
                        </a:rPr>
                        <a:t>%</a:t>
                      </a:r>
                      <a:endParaRPr lang="en-GB" sz="1100" dirty="0">
                        <a:effectLst/>
                        <a:latin typeface="Arial"/>
                        <a:ea typeface="Arial"/>
                        <a:cs typeface="Times New Roman"/>
                      </a:endParaRPr>
                    </a:p>
                  </a:txBody>
                  <a:tcPr marL="68580" marR="68580" marT="0" marB="0"/>
                </a:tc>
                <a:tc>
                  <a:txBody>
                    <a:bodyPr/>
                    <a:lstStyle/>
                    <a:p>
                      <a:pPr>
                        <a:spcAft>
                          <a:spcPts val="0"/>
                        </a:spcAft>
                      </a:pPr>
                      <a:r>
                        <a:rPr lang="en-GB" sz="1100" dirty="0" smtClean="0">
                          <a:effectLst/>
                          <a:latin typeface="Arial"/>
                          <a:ea typeface="Arial"/>
                          <a:cs typeface="Times New Roman"/>
                        </a:rPr>
                        <a:t>8%</a:t>
                      </a:r>
                      <a:endParaRPr lang="en-GB" sz="1100" dirty="0">
                        <a:effectLst/>
                        <a:latin typeface="Arial"/>
                        <a:ea typeface="Arial"/>
                        <a:cs typeface="Times New Roman"/>
                      </a:endParaRPr>
                    </a:p>
                  </a:txBody>
                  <a:tcPr marL="68580" marR="68580" marT="0" marB="0"/>
                </a:tc>
              </a:tr>
            </a:tbl>
          </a:graphicData>
        </a:graphic>
      </p:graphicFrame>
      <p:sp>
        <p:nvSpPr>
          <p:cNvPr id="5" name="TextBox 4"/>
          <p:cNvSpPr txBox="1"/>
          <p:nvPr/>
        </p:nvSpPr>
        <p:spPr>
          <a:xfrm>
            <a:off x="395536" y="5723964"/>
            <a:ext cx="4824536" cy="369332"/>
          </a:xfrm>
          <a:prstGeom prst="rect">
            <a:avLst/>
          </a:prstGeom>
          <a:noFill/>
        </p:spPr>
        <p:txBody>
          <a:bodyPr wrap="square" rtlCol="0">
            <a:spAutoFit/>
          </a:bodyPr>
          <a:lstStyle/>
          <a:p>
            <a:r>
              <a:rPr lang="en-GB" dirty="0" smtClean="0"/>
              <a:t>* </a:t>
            </a:r>
            <a:r>
              <a:rPr lang="en-GB" sz="1400" dirty="0" smtClean="0"/>
              <a:t>Subject to Parliamentary approval</a:t>
            </a:r>
            <a:endParaRPr lang="en-GB" sz="1400" dirty="0"/>
          </a:p>
        </p:txBody>
      </p:sp>
    </p:spTree>
    <p:extLst>
      <p:ext uri="{BB962C8B-B14F-4D97-AF65-F5344CB8AC3E}">
        <p14:creationId xmlns:p14="http://schemas.microsoft.com/office/powerpoint/2010/main" val="1010674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0811" t="10674" r="63576" b="5138"/>
          <a:stretch/>
        </p:blipFill>
        <p:spPr bwMode="auto">
          <a:xfrm>
            <a:off x="1115616" y="764704"/>
            <a:ext cx="6624736" cy="5275485"/>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374650" y="44624"/>
            <a:ext cx="8229600" cy="1143000"/>
          </a:xfrm>
        </p:spPr>
        <p:txBody>
          <a:bodyPr/>
          <a:lstStyle/>
          <a:p>
            <a:r>
              <a:rPr lang="en-GB" dirty="0" smtClean="0"/>
              <a:t>Help what do I do?</a:t>
            </a:r>
            <a:endParaRPr lang="en-GB" dirty="0"/>
          </a:p>
        </p:txBody>
      </p:sp>
    </p:spTree>
    <p:extLst>
      <p:ext uri="{BB962C8B-B14F-4D97-AF65-F5344CB8AC3E}">
        <p14:creationId xmlns:p14="http://schemas.microsoft.com/office/powerpoint/2010/main" val="2215882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404664"/>
            <a:ext cx="8229600" cy="1143000"/>
          </a:xfrm>
        </p:spPr>
        <p:txBody>
          <a:bodyPr/>
          <a:lstStyle/>
          <a:p>
            <a:r>
              <a:rPr lang="en-GB" dirty="0" smtClean="0"/>
              <a:t>In Summary</a:t>
            </a:r>
            <a:endParaRPr lang="en-GB" dirty="0"/>
          </a:p>
        </p:txBody>
      </p:sp>
      <p:sp>
        <p:nvSpPr>
          <p:cNvPr id="3" name="Content Placeholder 2"/>
          <p:cNvSpPr>
            <a:spLocks noGrp="1"/>
          </p:cNvSpPr>
          <p:nvPr>
            <p:ph idx="1"/>
          </p:nvPr>
        </p:nvSpPr>
        <p:spPr/>
        <p:txBody>
          <a:bodyPr>
            <a:normAutofit lnSpcReduction="10000"/>
          </a:bodyPr>
          <a:lstStyle/>
          <a:p>
            <a:r>
              <a:rPr lang="en-GB" dirty="0" smtClean="0"/>
              <a:t>Set up a scheme</a:t>
            </a:r>
          </a:p>
          <a:p>
            <a:r>
              <a:rPr lang="en-GB" dirty="0" smtClean="0"/>
              <a:t>Decide what contributions and on what basis you want to make the contributions</a:t>
            </a:r>
          </a:p>
          <a:p>
            <a:r>
              <a:rPr lang="en-GB" dirty="0" smtClean="0"/>
              <a:t>Decide who will be responsible for implementation</a:t>
            </a:r>
          </a:p>
          <a:p>
            <a:r>
              <a:rPr lang="en-GB" dirty="0" smtClean="0"/>
              <a:t>Communicate with your employees and workers</a:t>
            </a:r>
          </a:p>
          <a:p>
            <a:r>
              <a:rPr lang="en-GB" dirty="0" smtClean="0"/>
              <a:t>Decide whether you are going to deal with the AE process </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45545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 we help?</a:t>
            </a:r>
            <a:endParaRPr lang="en-GB" dirty="0"/>
          </a:p>
        </p:txBody>
      </p:sp>
      <p:sp>
        <p:nvSpPr>
          <p:cNvPr id="3" name="Content Placeholder 2"/>
          <p:cNvSpPr>
            <a:spLocks noGrp="1"/>
          </p:cNvSpPr>
          <p:nvPr>
            <p:ph idx="1"/>
          </p:nvPr>
        </p:nvSpPr>
        <p:spPr>
          <a:xfrm>
            <a:off x="457200" y="1999381"/>
            <a:ext cx="8229600" cy="4525963"/>
          </a:xfrm>
        </p:spPr>
        <p:txBody>
          <a:bodyPr/>
          <a:lstStyle/>
          <a:p>
            <a:pPr marL="0" indent="0">
              <a:buNone/>
            </a:pPr>
            <a:endParaRPr lang="en-GB" dirty="0"/>
          </a:p>
          <a:p>
            <a:r>
              <a:rPr lang="en-GB" dirty="0" smtClean="0"/>
              <a:t>Yes we can!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060848"/>
            <a:ext cx="3171825" cy="3248025"/>
          </a:xfrm>
          <a:prstGeom prst="rect">
            <a:avLst/>
          </a:prstGeom>
        </p:spPr>
      </p:pic>
    </p:spTree>
    <p:extLst>
      <p:ext uri="{BB962C8B-B14F-4D97-AF65-F5344CB8AC3E}">
        <p14:creationId xmlns:p14="http://schemas.microsoft.com/office/powerpoint/2010/main" val="322981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865188" y="1741488"/>
            <a:ext cx="6911975"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buNone/>
            </a:pPr>
            <a:r>
              <a:rPr lang="en-GB" dirty="0"/>
              <a:t>Contacts:</a:t>
            </a:r>
            <a:br>
              <a:rPr lang="en-GB" dirty="0"/>
            </a:br>
            <a:r>
              <a:rPr lang="en-GB" dirty="0"/>
              <a:t>Pat Strods on 01727 736130</a:t>
            </a:r>
            <a:br>
              <a:rPr lang="en-GB" dirty="0"/>
            </a:br>
            <a:r>
              <a:rPr lang="en-GB" dirty="0"/>
              <a:t>or by email on 	</a:t>
            </a:r>
          </a:p>
          <a:p>
            <a:pPr marL="0" indent="0" algn="ctr" eaLnBrk="1" hangingPunct="1">
              <a:buNone/>
            </a:pPr>
            <a:r>
              <a:rPr lang="en-GB" dirty="0">
                <a:hlinkClick r:id="rId3"/>
              </a:rPr>
              <a:t>ps@rayneressex.com</a:t>
            </a:r>
            <a:r>
              <a:rPr lang="en-GB" dirty="0"/>
              <a:t/>
            </a:r>
            <a:br>
              <a:rPr lang="en-GB" dirty="0"/>
            </a:br>
            <a:r>
              <a:rPr lang="en-GB" dirty="0"/>
              <a:t/>
            </a:r>
            <a:br>
              <a:rPr lang="en-GB" dirty="0"/>
            </a:br>
            <a:r>
              <a:rPr lang="en-GB" dirty="0"/>
              <a:t>Devila Rabadia on 01727 736138</a:t>
            </a:r>
            <a:br>
              <a:rPr lang="en-GB" dirty="0"/>
            </a:br>
            <a:r>
              <a:rPr lang="en-GB" dirty="0"/>
              <a:t>or by email on </a:t>
            </a:r>
            <a:r>
              <a:rPr lang="en-GB" dirty="0">
                <a:hlinkClick r:id="rId4"/>
              </a:rPr>
              <a:t>devila.rabadia@rayneressex.com</a:t>
            </a:r>
            <a:r>
              <a:rPr lang="en-GB" dirty="0"/>
              <a:t/>
            </a:r>
            <a:br>
              <a:rPr lang="en-GB" dirty="0"/>
            </a:br>
            <a:r>
              <a:rPr lang="en-GB" dirty="0"/>
              <a:t>Website: www.rayneressex.com</a:t>
            </a:r>
          </a:p>
          <a:p>
            <a:pPr algn="ctr" eaLnBrk="1" hangingPunct="1">
              <a:spcBef>
                <a:spcPct val="50000"/>
              </a:spcBef>
            </a:pPr>
            <a:endParaRPr lang="en-GB" sz="1600" dirty="0">
              <a:solidFill>
                <a:srgbClr val="000000"/>
              </a:solidFill>
            </a:endParaRPr>
          </a:p>
          <a:p>
            <a:pPr algn="just" eaLnBrk="1" hangingPunct="1">
              <a:spcBef>
                <a:spcPct val="50000"/>
              </a:spcBef>
            </a:pPr>
            <a:r>
              <a:rPr lang="en-GB" sz="1600" b="1" dirty="0">
                <a:solidFill>
                  <a:srgbClr val="000000"/>
                </a:solidFill>
              </a:rPr>
              <a:t>Disclaimer: Please note that this presentation is not intended to give specific technical advice and should not be construed as doing so.  It is designed to alert clients to some of the issues and not intended to give exhaustive coverage of the topic.  Professional advice should always be sought before action is either taken or refrained from as a result of information contained herein.</a:t>
            </a:r>
            <a:endParaRPr lang="en-US" sz="1600" b="1" dirty="0">
              <a:solidFill>
                <a:srgbClr val="000000"/>
              </a:solidFill>
            </a:endParaRPr>
          </a:p>
        </p:txBody>
      </p:sp>
    </p:spTree>
    <p:extLst>
      <p:ext uri="{BB962C8B-B14F-4D97-AF65-F5344CB8AC3E}">
        <p14:creationId xmlns:p14="http://schemas.microsoft.com/office/powerpoint/2010/main" val="392696757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404664"/>
            <a:ext cx="8229600" cy="1143000"/>
          </a:xfrm>
        </p:spPr>
        <p:txBody>
          <a:bodyPr>
            <a:normAutofit fontScale="90000"/>
          </a:bodyPr>
          <a:lstStyle/>
          <a:p>
            <a:r>
              <a:rPr lang="en-GB" dirty="0" smtClean="0"/>
              <a:t/>
            </a:r>
            <a:br>
              <a:rPr lang="en-GB" dirty="0" smtClean="0"/>
            </a:br>
            <a:r>
              <a:rPr lang="en-GB" sz="4400" dirty="0" smtClean="0"/>
              <a:t>Background	</a:t>
            </a:r>
            <a:r>
              <a:rPr lang="en-GB" dirty="0" smtClean="0"/>
              <a:t>	</a:t>
            </a:r>
            <a:br>
              <a:rPr lang="en-GB" dirty="0" smtClean="0"/>
            </a:b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In 2001 HMRC introduced The Stakeholder pension scheme idea </a:t>
            </a:r>
          </a:p>
          <a:p>
            <a:r>
              <a:rPr lang="en-GB" dirty="0" smtClean="0"/>
              <a:t>Any employer who had more than 5 staff had to provide a scheme</a:t>
            </a:r>
          </a:p>
          <a:p>
            <a:pPr marL="357188" indent="-357188">
              <a:buNone/>
            </a:pPr>
            <a:r>
              <a:rPr lang="en-GB" dirty="0" smtClean="0"/>
              <a:t>	……that didn’t work!</a:t>
            </a:r>
          </a:p>
          <a:p>
            <a:r>
              <a:rPr lang="en-GB" dirty="0" smtClean="0"/>
              <a:t>Because apathy rules!</a:t>
            </a:r>
          </a:p>
          <a:p>
            <a:r>
              <a:rPr lang="en-GB" dirty="0" smtClean="0"/>
              <a:t>Individuals had to join and opt in </a:t>
            </a:r>
          </a:p>
          <a:p>
            <a:r>
              <a:rPr lang="en-GB" dirty="0" smtClean="0"/>
              <a:t>There was no obligation to join the scheme</a:t>
            </a:r>
          </a:p>
          <a:p>
            <a:r>
              <a:rPr lang="en-GB" dirty="0"/>
              <a:t>So no real take </a:t>
            </a:r>
            <a:r>
              <a:rPr lang="en-GB" dirty="0" smtClean="0"/>
              <a:t>up </a:t>
            </a:r>
            <a:endParaRPr lang="en-GB" dirty="0"/>
          </a:p>
        </p:txBody>
      </p:sp>
    </p:spTree>
    <p:extLst>
      <p:ext uri="{BB962C8B-B14F-4D97-AF65-F5344CB8AC3E}">
        <p14:creationId xmlns:p14="http://schemas.microsoft.com/office/powerpoint/2010/main" val="6666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476672"/>
            <a:ext cx="8229600" cy="1143000"/>
          </a:xfrm>
        </p:spPr>
        <p:txBody>
          <a:bodyPr>
            <a:normAutofit fontScale="90000"/>
          </a:bodyPr>
          <a:lstStyle/>
          <a:p>
            <a:r>
              <a:rPr lang="en-GB" dirty="0" smtClean="0"/>
              <a:t/>
            </a:r>
            <a:br>
              <a:rPr lang="en-GB" dirty="0" smtClean="0"/>
            </a:br>
            <a:r>
              <a:rPr lang="en-GB" sz="4400" dirty="0" smtClean="0"/>
              <a:t>Who is responsible?</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YOU!!</a:t>
            </a:r>
          </a:p>
          <a:p>
            <a:r>
              <a:rPr lang="en-GB" dirty="0" smtClean="0"/>
              <a:t>But</a:t>
            </a:r>
          </a:p>
          <a:p>
            <a:r>
              <a:rPr lang="en-GB" dirty="0" smtClean="0"/>
              <a:t>It could also be:</a:t>
            </a:r>
          </a:p>
          <a:p>
            <a:pPr lvl="1"/>
            <a:r>
              <a:rPr lang="en-GB" dirty="0" smtClean="0"/>
              <a:t>HR</a:t>
            </a:r>
          </a:p>
          <a:p>
            <a:pPr lvl="1"/>
            <a:r>
              <a:rPr lang="en-GB" dirty="0" smtClean="0"/>
              <a:t>Payroll</a:t>
            </a:r>
          </a:p>
          <a:p>
            <a:pPr lvl="1"/>
            <a:r>
              <a:rPr lang="en-GB" dirty="0" smtClean="0"/>
              <a:t>Finance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391" r="28658"/>
          <a:stretch/>
        </p:blipFill>
        <p:spPr>
          <a:xfrm>
            <a:off x="4716016" y="1628800"/>
            <a:ext cx="3836019" cy="4464844"/>
          </a:xfrm>
          <a:prstGeom prst="rect">
            <a:avLst/>
          </a:prstGeom>
        </p:spPr>
      </p:pic>
    </p:spTree>
    <p:extLst>
      <p:ext uri="{BB962C8B-B14F-4D97-AF65-F5344CB8AC3E}">
        <p14:creationId xmlns:p14="http://schemas.microsoft.com/office/powerpoint/2010/main" val="330802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99381"/>
            <a:ext cx="8496944" cy="4525963"/>
          </a:xfrm>
        </p:spPr>
        <p:txBody>
          <a:bodyPr>
            <a:normAutofit/>
          </a:bodyPr>
          <a:lstStyle/>
          <a:p>
            <a:pPr>
              <a:defRPr/>
            </a:pPr>
            <a:r>
              <a:rPr lang="en-GB" dirty="0" smtClean="0"/>
              <a:t>Set by the pensions regulator</a:t>
            </a:r>
          </a:p>
          <a:p>
            <a:pPr lvl="1">
              <a:buFont typeface="Arial" panose="020B0604020202020204" pitchFamily="34" charset="0"/>
              <a:buChar char="−"/>
              <a:defRPr/>
            </a:pPr>
            <a:r>
              <a:rPr lang="en-GB" dirty="0" smtClean="0"/>
              <a:t>Fines are likely to be:</a:t>
            </a:r>
            <a:endParaRPr lang="en-GB" dirty="0"/>
          </a:p>
          <a:p>
            <a:pPr marL="1301750" lvl="2" indent="-444500">
              <a:buFont typeface="Arial" panose="020B0604020202020204" pitchFamily="34" charset="0"/>
              <a:buChar char="−"/>
              <a:defRPr/>
            </a:pPr>
            <a:r>
              <a:rPr lang="en-GB" dirty="0" smtClean="0"/>
              <a:t>£</a:t>
            </a:r>
            <a:r>
              <a:rPr lang="en-GB" dirty="0"/>
              <a:t>50 per day for small employers </a:t>
            </a:r>
          </a:p>
          <a:p>
            <a:pPr marL="1301750" lvl="2" indent="-444500">
              <a:buFont typeface="Arial" panose="020B0604020202020204" pitchFamily="34" charset="0"/>
              <a:buChar char="−"/>
              <a:defRPr/>
            </a:pPr>
            <a:r>
              <a:rPr lang="en-GB" dirty="0" smtClean="0"/>
              <a:t>and </a:t>
            </a:r>
            <a:r>
              <a:rPr lang="en-GB" dirty="0"/>
              <a:t>up to £10,000 per day for employers </a:t>
            </a:r>
            <a:r>
              <a:rPr lang="en-GB" dirty="0" smtClean="0"/>
              <a:t/>
            </a:r>
            <a:br>
              <a:rPr lang="en-GB" dirty="0" smtClean="0"/>
            </a:br>
            <a:r>
              <a:rPr lang="en-GB" dirty="0" smtClean="0"/>
              <a:t>with </a:t>
            </a:r>
            <a:r>
              <a:rPr lang="en-GB" dirty="0"/>
              <a:t>more than 500 staff!!      </a:t>
            </a:r>
          </a:p>
          <a:p>
            <a:pPr marL="0" indent="0">
              <a:buFontTx/>
              <a:buNone/>
              <a:defRPr/>
            </a:pPr>
            <a:endParaRPr lang="en-GB" dirty="0" smtClean="0"/>
          </a:p>
        </p:txBody>
      </p:sp>
      <p:sp>
        <p:nvSpPr>
          <p:cNvPr id="5" name="Title 1"/>
          <p:cNvSpPr>
            <a:spLocks noGrp="1"/>
          </p:cNvSpPr>
          <p:nvPr>
            <p:ph type="title"/>
          </p:nvPr>
        </p:nvSpPr>
        <p:spPr>
          <a:xfrm>
            <a:off x="374650" y="630238"/>
            <a:ext cx="8589838" cy="1143000"/>
          </a:xfrm>
        </p:spPr>
        <p:txBody>
          <a:bodyPr/>
          <a:lstStyle/>
          <a:p>
            <a:r>
              <a:rPr lang="en-GB" dirty="0"/>
              <a:t>Payroll Compliance – </a:t>
            </a:r>
            <a:r>
              <a:rPr lang="en-GB" dirty="0" smtClean="0"/>
              <a:t/>
            </a:r>
            <a:br>
              <a:rPr lang="en-GB" dirty="0" smtClean="0"/>
            </a:br>
            <a:r>
              <a:rPr lang="en-GB" dirty="0" smtClean="0"/>
              <a:t>Auto </a:t>
            </a:r>
            <a:r>
              <a:rPr lang="en-GB" dirty="0"/>
              <a:t>Enrolment</a:t>
            </a:r>
          </a:p>
        </p:txBody>
      </p:sp>
    </p:spTree>
    <p:extLst>
      <p:ext uri="{BB962C8B-B14F-4D97-AF65-F5344CB8AC3E}">
        <p14:creationId xmlns:p14="http://schemas.microsoft.com/office/powerpoint/2010/main" val="906851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smtClean="0"/>
              <a:t>What is auto enrolment?</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smtClean="0"/>
              <a:t>New legal obligation </a:t>
            </a:r>
          </a:p>
          <a:p>
            <a:r>
              <a:rPr lang="en-GB" dirty="0" smtClean="0"/>
              <a:t>Introduced in October 2012</a:t>
            </a:r>
          </a:p>
          <a:p>
            <a:r>
              <a:rPr lang="en-GB" dirty="0" smtClean="0"/>
              <a:t>Providing workplace pensions to all workers</a:t>
            </a:r>
          </a:p>
          <a:p>
            <a:r>
              <a:rPr lang="en-GB" dirty="0" smtClean="0"/>
              <a:t>And everyone is included</a:t>
            </a:r>
          </a:p>
          <a:p>
            <a:r>
              <a:rPr lang="en-GB" dirty="0" smtClean="0"/>
              <a:t>No minimum number of staff</a:t>
            </a:r>
          </a:p>
          <a:p>
            <a:r>
              <a:rPr lang="en-GB" dirty="0" smtClean="0"/>
              <a:t>Employers and workers have minimum contributions</a:t>
            </a:r>
          </a:p>
          <a:p>
            <a:pPr marL="0" indent="0">
              <a:buNone/>
            </a:pPr>
            <a:endParaRPr lang="en-GB" dirty="0" smtClean="0"/>
          </a:p>
          <a:p>
            <a:endParaRPr lang="en-GB" dirty="0"/>
          </a:p>
        </p:txBody>
      </p:sp>
    </p:spTree>
    <p:extLst>
      <p:ext uri="{BB962C8B-B14F-4D97-AF65-F5344CB8AC3E}">
        <p14:creationId xmlns:p14="http://schemas.microsoft.com/office/powerpoint/2010/main" val="175559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smtClean="0"/>
              <a:t>Who is affected?</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EVERYONE!</a:t>
            </a:r>
          </a:p>
          <a:p>
            <a:r>
              <a:rPr lang="en-GB" dirty="0" smtClean="0"/>
              <a:t>Any person employed by your business has to be assessed every time you process payments to them.</a:t>
            </a:r>
          </a:p>
          <a:p>
            <a:r>
              <a:rPr lang="en-GB" dirty="0" smtClean="0"/>
              <a:t>This can also affect workers and contractors to your business and will depend on their contract with you</a:t>
            </a:r>
            <a:endParaRPr lang="en-GB" dirty="0"/>
          </a:p>
        </p:txBody>
      </p:sp>
    </p:spTree>
    <p:extLst>
      <p:ext uri="{BB962C8B-B14F-4D97-AF65-F5344CB8AC3E}">
        <p14:creationId xmlns:p14="http://schemas.microsoft.com/office/powerpoint/2010/main" val="376262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404664"/>
            <a:ext cx="8229600" cy="1143000"/>
          </a:xfrm>
        </p:spPr>
        <p:txBody>
          <a:bodyPr>
            <a:normAutofit fontScale="90000"/>
          </a:bodyPr>
          <a:lstStyle/>
          <a:p>
            <a:r>
              <a:rPr lang="en-GB" sz="4400" dirty="0" smtClean="0"/>
              <a:t>Who is affected?</a:t>
            </a:r>
            <a:r>
              <a:rPr lang="en-GB" dirty="0" smtClean="0"/>
              <a:t/>
            </a:r>
            <a:br>
              <a:rPr lang="en-GB" dirty="0" smtClean="0"/>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390391766"/>
              </p:ext>
            </p:extLst>
          </p:nvPr>
        </p:nvGraphicFramePr>
        <p:xfrm>
          <a:off x="971600" y="1196752"/>
          <a:ext cx="7560839" cy="4248473"/>
        </p:xfrm>
        <a:graphic>
          <a:graphicData uri="http://schemas.openxmlformats.org/drawingml/2006/table">
            <a:tbl>
              <a:tblPr firstRow="1" firstCol="1" bandRow="1">
                <a:tableStyleId>{21E4AEA4-8DFA-4A89-87EB-49C32662AFE0}</a:tableStyleId>
              </a:tblPr>
              <a:tblGrid>
                <a:gridCol w="3031862"/>
                <a:gridCol w="1431667"/>
                <a:gridCol w="1548655"/>
                <a:gridCol w="1548655"/>
              </a:tblGrid>
              <a:tr h="708079">
                <a:tc>
                  <a:txBody>
                    <a:bodyPr/>
                    <a:lstStyle/>
                    <a:p>
                      <a:pPr>
                        <a:spcAft>
                          <a:spcPts val="0"/>
                        </a:spcAft>
                      </a:pPr>
                      <a:r>
                        <a:rPr lang="en-GB" sz="1100" dirty="0">
                          <a:effectLst/>
                        </a:rPr>
                        <a:t> </a:t>
                      </a:r>
                    </a:p>
                    <a:p>
                      <a:pPr>
                        <a:spcAft>
                          <a:spcPts val="0"/>
                        </a:spcAft>
                      </a:pPr>
                      <a:r>
                        <a:rPr lang="en-GB" sz="1100" dirty="0">
                          <a:effectLst/>
                        </a:rPr>
                        <a:t>Earnings</a:t>
                      </a:r>
                      <a:endParaRPr lang="en-GB" sz="1100" b="1" dirty="0">
                        <a:effectLst/>
                        <a:latin typeface="Arial"/>
                        <a:ea typeface="Arial"/>
                        <a:cs typeface="Times New Roman"/>
                      </a:endParaRPr>
                    </a:p>
                  </a:txBody>
                  <a:tcPr marL="68580" marR="68580" marT="0" marB="0"/>
                </a:tc>
                <a:tc gridSpan="3">
                  <a:txBody>
                    <a:bodyPr/>
                    <a:lstStyle/>
                    <a:p>
                      <a:pPr>
                        <a:spcAft>
                          <a:spcPts val="0"/>
                        </a:spcAft>
                      </a:pPr>
                      <a:r>
                        <a:rPr lang="en-GB" sz="1100" dirty="0">
                          <a:effectLst/>
                        </a:rPr>
                        <a:t> </a:t>
                      </a:r>
                    </a:p>
                    <a:p>
                      <a:pPr algn="ctr">
                        <a:spcAft>
                          <a:spcPts val="0"/>
                        </a:spcAft>
                      </a:pPr>
                      <a:r>
                        <a:rPr lang="en-GB" sz="1100" dirty="0">
                          <a:effectLst/>
                        </a:rPr>
                        <a:t>Age (inclusive)</a:t>
                      </a:r>
                    </a:p>
                    <a:p>
                      <a:pPr algn="ctr">
                        <a:spcAft>
                          <a:spcPts val="0"/>
                        </a:spcAft>
                      </a:pPr>
                      <a:r>
                        <a:rPr lang="en-GB" sz="1100" dirty="0">
                          <a:effectLst/>
                        </a:rPr>
                        <a:t> </a:t>
                      </a:r>
                      <a:endParaRPr lang="en-GB" sz="1100" b="1" dirty="0">
                        <a:effectLst/>
                        <a:latin typeface="Arial"/>
                        <a:ea typeface="Arial"/>
                        <a:cs typeface="Times New Roman"/>
                      </a:endParaRPr>
                    </a:p>
                  </a:txBody>
                  <a:tcPr marL="68580" marR="68580" marT="0" marB="0"/>
                </a:tc>
                <a:tc hMerge="1">
                  <a:txBody>
                    <a:bodyPr/>
                    <a:lstStyle/>
                    <a:p>
                      <a:endParaRPr lang="en-GB"/>
                    </a:p>
                  </a:txBody>
                  <a:tcPr/>
                </a:tc>
                <a:tc hMerge="1">
                  <a:txBody>
                    <a:bodyPr/>
                    <a:lstStyle/>
                    <a:p>
                      <a:endParaRPr lang="en-GB"/>
                    </a:p>
                  </a:txBody>
                  <a:tcPr/>
                </a:tc>
              </a:tr>
              <a:tr h="708079">
                <a:tc>
                  <a:txBody>
                    <a:bodyPr/>
                    <a:lstStyle/>
                    <a:p>
                      <a:pPr>
                        <a:spcAft>
                          <a:spcPts val="0"/>
                        </a:spcAft>
                      </a:pPr>
                      <a:r>
                        <a:rPr lang="en-GB" sz="1100">
                          <a:effectLst/>
                        </a:rPr>
                        <a:t> </a:t>
                      </a:r>
                    </a:p>
                    <a:p>
                      <a:pPr>
                        <a:spcAft>
                          <a:spcPts val="0"/>
                        </a:spcAft>
                      </a:pPr>
                      <a:r>
                        <a:rPr lang="en-GB" sz="1100">
                          <a:effectLst/>
                        </a:rPr>
                        <a:t> </a:t>
                      </a:r>
                    </a:p>
                    <a:p>
                      <a:pPr>
                        <a:spcAft>
                          <a:spcPts val="0"/>
                        </a:spcAft>
                      </a:pPr>
                      <a:r>
                        <a:rPr lang="en-GB" sz="1100">
                          <a:effectLst/>
                        </a:rPr>
                        <a:t> </a:t>
                      </a:r>
                      <a:endParaRPr lang="en-GB" sz="1100" b="1">
                        <a:effectLst/>
                        <a:latin typeface="Arial"/>
                        <a:ea typeface="Arial"/>
                        <a:cs typeface="Times New Roman"/>
                      </a:endParaRPr>
                    </a:p>
                  </a:txBody>
                  <a:tcPr marL="68580" marR="68580" marT="0" marB="0"/>
                </a:tc>
                <a:tc>
                  <a:txBody>
                    <a:bodyPr/>
                    <a:lstStyle/>
                    <a:p>
                      <a:pPr>
                        <a:spcAft>
                          <a:spcPts val="0"/>
                        </a:spcAft>
                      </a:pPr>
                      <a:r>
                        <a:rPr lang="en-GB" sz="1100" dirty="0">
                          <a:effectLst/>
                        </a:rPr>
                        <a:t> </a:t>
                      </a:r>
                    </a:p>
                    <a:p>
                      <a:pPr algn="ctr">
                        <a:spcAft>
                          <a:spcPts val="0"/>
                        </a:spcAft>
                      </a:pPr>
                      <a:r>
                        <a:rPr lang="en-GB" sz="1100" dirty="0">
                          <a:effectLst/>
                        </a:rPr>
                        <a:t>16 – 21</a:t>
                      </a:r>
                      <a:endParaRPr lang="en-GB" sz="1100" b="1" dirty="0">
                        <a:effectLst/>
                        <a:latin typeface="Arial"/>
                        <a:ea typeface="Arial"/>
                        <a:cs typeface="Times New Roman"/>
                      </a:endParaRPr>
                    </a:p>
                  </a:txBody>
                  <a:tcPr marL="68580" marR="68580" marT="0" marB="0"/>
                </a:tc>
                <a:tc>
                  <a:txBody>
                    <a:bodyPr/>
                    <a:lstStyle/>
                    <a:p>
                      <a:pPr>
                        <a:spcAft>
                          <a:spcPts val="0"/>
                        </a:spcAft>
                      </a:pPr>
                      <a:r>
                        <a:rPr lang="en-GB" sz="1100" dirty="0">
                          <a:effectLst/>
                        </a:rPr>
                        <a:t> </a:t>
                      </a:r>
                    </a:p>
                    <a:p>
                      <a:pPr algn="ctr">
                        <a:spcAft>
                          <a:spcPts val="0"/>
                        </a:spcAft>
                      </a:pPr>
                      <a:r>
                        <a:rPr lang="en-GB" sz="1100" dirty="0">
                          <a:effectLst/>
                        </a:rPr>
                        <a:t>22 – SPA*</a:t>
                      </a:r>
                      <a:endParaRPr lang="en-GB" sz="1100" b="1" dirty="0">
                        <a:effectLst/>
                        <a:latin typeface="Arial"/>
                        <a:ea typeface="Arial"/>
                        <a:cs typeface="Times New Roman"/>
                      </a:endParaRPr>
                    </a:p>
                  </a:txBody>
                  <a:tcPr marL="68580" marR="68580" marT="0" marB="0"/>
                </a:tc>
                <a:tc>
                  <a:txBody>
                    <a:bodyPr/>
                    <a:lstStyle/>
                    <a:p>
                      <a:pPr>
                        <a:spcAft>
                          <a:spcPts val="0"/>
                        </a:spcAft>
                      </a:pPr>
                      <a:r>
                        <a:rPr lang="en-GB" sz="1100" dirty="0">
                          <a:effectLst/>
                        </a:rPr>
                        <a:t> </a:t>
                      </a:r>
                    </a:p>
                    <a:p>
                      <a:pPr algn="ctr">
                        <a:spcAft>
                          <a:spcPts val="0"/>
                        </a:spcAft>
                      </a:pPr>
                      <a:r>
                        <a:rPr lang="en-GB" sz="1100" dirty="0">
                          <a:effectLst/>
                        </a:rPr>
                        <a:t>SPA* - 74</a:t>
                      </a:r>
                      <a:endParaRPr lang="en-GB" sz="1100" b="1" dirty="0">
                        <a:effectLst/>
                        <a:latin typeface="Arial"/>
                        <a:ea typeface="Arial"/>
                        <a:cs typeface="Times New Roman"/>
                      </a:endParaRPr>
                    </a:p>
                  </a:txBody>
                  <a:tcPr marL="68580" marR="68580" marT="0" marB="0"/>
                </a:tc>
              </a:tr>
              <a:tr h="708079">
                <a:tc>
                  <a:txBody>
                    <a:bodyPr/>
                    <a:lstStyle/>
                    <a:p>
                      <a:pPr>
                        <a:spcAft>
                          <a:spcPts val="0"/>
                        </a:spcAft>
                      </a:pPr>
                      <a:r>
                        <a:rPr lang="en-GB" sz="1100" dirty="0">
                          <a:effectLst/>
                        </a:rPr>
                        <a:t> </a:t>
                      </a:r>
                    </a:p>
                    <a:p>
                      <a:pPr>
                        <a:spcAft>
                          <a:spcPts val="0"/>
                        </a:spcAft>
                      </a:pPr>
                      <a:r>
                        <a:rPr lang="en-GB" sz="1100" dirty="0">
                          <a:effectLst/>
                        </a:rPr>
                        <a:t>Lower earnings threshold or </a:t>
                      </a:r>
                      <a:r>
                        <a:rPr lang="en-GB" sz="1100" dirty="0" smtClean="0">
                          <a:effectLst/>
                        </a:rPr>
                        <a:t>below </a:t>
                      </a:r>
                    </a:p>
                    <a:p>
                      <a:pPr>
                        <a:spcAft>
                          <a:spcPts val="0"/>
                        </a:spcAft>
                      </a:pPr>
                      <a:r>
                        <a:rPr lang="en-GB" sz="1100" dirty="0" smtClean="0">
                          <a:effectLst/>
                        </a:rPr>
                        <a:t>£486 per month/£5,824 per annum </a:t>
                      </a:r>
                      <a:endParaRPr lang="en-GB" sz="1100" b="1" dirty="0">
                        <a:effectLst/>
                        <a:latin typeface="Arial"/>
                        <a:ea typeface="Arial"/>
                        <a:cs typeface="Times New Roman"/>
                      </a:endParaRPr>
                    </a:p>
                  </a:txBody>
                  <a:tcPr marL="68580" marR="68580" marT="0" marB="0"/>
                </a:tc>
                <a:tc gridSpan="3">
                  <a:txBody>
                    <a:bodyPr/>
                    <a:lstStyle/>
                    <a:p>
                      <a:pPr algn="ctr">
                        <a:spcAft>
                          <a:spcPts val="0"/>
                        </a:spcAft>
                      </a:pPr>
                      <a:r>
                        <a:rPr lang="en-GB" sz="1100" dirty="0">
                          <a:effectLst/>
                        </a:rPr>
                        <a:t> </a:t>
                      </a:r>
                    </a:p>
                    <a:p>
                      <a:pPr algn="ctr">
                        <a:spcAft>
                          <a:spcPts val="0"/>
                        </a:spcAft>
                      </a:pPr>
                      <a:r>
                        <a:rPr lang="en-GB" sz="1100" dirty="0">
                          <a:effectLst/>
                        </a:rPr>
                        <a:t>Entitled worker</a:t>
                      </a:r>
                    </a:p>
                    <a:p>
                      <a:pPr algn="ctr">
                        <a:spcAft>
                          <a:spcPts val="0"/>
                        </a:spcAft>
                      </a:pPr>
                      <a:r>
                        <a:rPr lang="en-GB" sz="1100" dirty="0">
                          <a:effectLst/>
                        </a:rPr>
                        <a:t> </a:t>
                      </a:r>
                      <a:endParaRPr lang="en-GB" sz="1100" b="1" dirty="0">
                        <a:effectLst/>
                        <a:latin typeface="Arial"/>
                        <a:ea typeface="Arial"/>
                        <a:cs typeface="Times New Roman"/>
                      </a:endParaRPr>
                    </a:p>
                  </a:txBody>
                  <a:tcPr marL="68580" marR="68580" marT="0" marB="0"/>
                </a:tc>
                <a:tc hMerge="1">
                  <a:txBody>
                    <a:bodyPr/>
                    <a:lstStyle/>
                    <a:p>
                      <a:endParaRPr lang="en-GB"/>
                    </a:p>
                  </a:txBody>
                  <a:tcPr/>
                </a:tc>
                <a:tc hMerge="1">
                  <a:txBody>
                    <a:bodyPr/>
                    <a:lstStyle/>
                    <a:p>
                      <a:endParaRPr lang="en-GB"/>
                    </a:p>
                  </a:txBody>
                  <a:tcPr/>
                </a:tc>
              </a:tr>
              <a:tr h="1180131">
                <a:tc>
                  <a:txBody>
                    <a:bodyPr/>
                    <a:lstStyle/>
                    <a:p>
                      <a:pPr>
                        <a:spcAft>
                          <a:spcPts val="0"/>
                        </a:spcAft>
                      </a:pPr>
                      <a:r>
                        <a:rPr lang="en-GB" sz="1100" dirty="0">
                          <a:effectLst/>
                        </a:rPr>
                        <a:t> </a:t>
                      </a:r>
                    </a:p>
                    <a:p>
                      <a:pPr>
                        <a:spcAft>
                          <a:spcPts val="0"/>
                        </a:spcAft>
                      </a:pPr>
                      <a:r>
                        <a:rPr lang="en-GB" sz="1100" dirty="0">
                          <a:effectLst/>
                        </a:rPr>
                        <a:t>More than lower earnings threshold up to an including the earnings trigger for automatic enrolment</a:t>
                      </a:r>
                      <a:endParaRPr lang="en-GB" sz="1100" b="1" dirty="0">
                        <a:effectLst/>
                        <a:latin typeface="Arial"/>
                        <a:ea typeface="Arial"/>
                        <a:cs typeface="Times New Roman"/>
                      </a:endParaRPr>
                    </a:p>
                  </a:txBody>
                  <a:tcPr marL="68580" marR="68580" marT="0" marB="0"/>
                </a:tc>
                <a:tc gridSpan="3">
                  <a:txBody>
                    <a:bodyPr/>
                    <a:lstStyle/>
                    <a:p>
                      <a:pPr algn="ctr">
                        <a:spcAft>
                          <a:spcPts val="0"/>
                        </a:spcAft>
                      </a:pPr>
                      <a:r>
                        <a:rPr lang="en-GB" sz="1100" dirty="0">
                          <a:effectLst/>
                        </a:rPr>
                        <a:t> </a:t>
                      </a:r>
                    </a:p>
                    <a:p>
                      <a:pPr algn="ctr">
                        <a:spcAft>
                          <a:spcPts val="0"/>
                        </a:spcAft>
                      </a:pPr>
                      <a:r>
                        <a:rPr lang="en-GB" sz="1100" dirty="0">
                          <a:effectLst/>
                        </a:rPr>
                        <a:t> </a:t>
                      </a:r>
                    </a:p>
                    <a:p>
                      <a:pPr algn="ctr">
                        <a:spcAft>
                          <a:spcPts val="0"/>
                        </a:spcAft>
                      </a:pPr>
                      <a:r>
                        <a:rPr lang="en-GB" sz="1100" dirty="0">
                          <a:effectLst/>
                        </a:rPr>
                        <a:t>Non-eligible jobholder </a:t>
                      </a:r>
                      <a:endParaRPr lang="en-GB" sz="1100" b="1" dirty="0">
                        <a:effectLst/>
                        <a:latin typeface="Arial"/>
                        <a:ea typeface="Arial"/>
                        <a:cs typeface="Times New Roman"/>
                      </a:endParaRPr>
                    </a:p>
                  </a:txBody>
                  <a:tcPr marL="68580" marR="68580" marT="0" marB="0"/>
                </a:tc>
                <a:tc hMerge="1">
                  <a:txBody>
                    <a:bodyPr/>
                    <a:lstStyle/>
                    <a:p>
                      <a:endParaRPr lang="en-GB"/>
                    </a:p>
                  </a:txBody>
                  <a:tcPr/>
                </a:tc>
                <a:tc hMerge="1">
                  <a:txBody>
                    <a:bodyPr/>
                    <a:lstStyle/>
                    <a:p>
                      <a:endParaRPr lang="en-GB"/>
                    </a:p>
                  </a:txBody>
                  <a:tcPr/>
                </a:tc>
              </a:tr>
              <a:tr h="944105">
                <a:tc>
                  <a:txBody>
                    <a:bodyPr/>
                    <a:lstStyle/>
                    <a:p>
                      <a:pPr>
                        <a:spcAft>
                          <a:spcPts val="0"/>
                        </a:spcAft>
                      </a:pPr>
                      <a:r>
                        <a:rPr lang="en-GB" sz="1100" dirty="0">
                          <a:effectLst/>
                        </a:rPr>
                        <a:t> </a:t>
                      </a:r>
                    </a:p>
                    <a:p>
                      <a:pPr>
                        <a:spcAft>
                          <a:spcPts val="0"/>
                        </a:spcAft>
                      </a:pPr>
                      <a:r>
                        <a:rPr lang="en-GB" sz="1100" dirty="0">
                          <a:effectLst/>
                        </a:rPr>
                        <a:t>Over earnings trigger for automatic </a:t>
                      </a:r>
                      <a:r>
                        <a:rPr lang="en-GB" sz="1100" dirty="0" smtClean="0">
                          <a:effectLst/>
                        </a:rPr>
                        <a:t>enrolment</a:t>
                      </a:r>
                    </a:p>
                    <a:p>
                      <a:pPr>
                        <a:spcAft>
                          <a:spcPts val="0"/>
                        </a:spcAft>
                      </a:pPr>
                      <a:r>
                        <a:rPr lang="en-GB" sz="1100" b="1" dirty="0" smtClean="0">
                          <a:effectLst/>
                          <a:latin typeface="Arial"/>
                          <a:ea typeface="Arial"/>
                          <a:cs typeface="Times New Roman"/>
                        </a:rPr>
                        <a:t>£833 per month/£10,000 per annum</a:t>
                      </a:r>
                      <a:endParaRPr lang="en-GB" sz="1100" b="1" dirty="0">
                        <a:effectLst/>
                        <a:latin typeface="Arial"/>
                        <a:ea typeface="Arial"/>
                        <a:cs typeface="Times New Roman"/>
                      </a:endParaRPr>
                    </a:p>
                  </a:txBody>
                  <a:tcPr marL="68580" marR="68580" marT="0" marB="0"/>
                </a:tc>
                <a:tc>
                  <a:txBody>
                    <a:bodyPr/>
                    <a:lstStyle/>
                    <a:p>
                      <a:pPr>
                        <a:spcAft>
                          <a:spcPts val="0"/>
                        </a:spcAft>
                      </a:pPr>
                      <a:r>
                        <a:rPr lang="en-GB" sz="1100" dirty="0">
                          <a:effectLst/>
                        </a:rPr>
                        <a:t> </a:t>
                      </a:r>
                    </a:p>
                    <a:p>
                      <a:pPr algn="ctr">
                        <a:spcAft>
                          <a:spcPts val="0"/>
                        </a:spcAft>
                      </a:pPr>
                      <a:r>
                        <a:rPr lang="en-GB" sz="1100" dirty="0">
                          <a:effectLst/>
                        </a:rPr>
                        <a:t>Non-eligible jobholder</a:t>
                      </a:r>
                      <a:endParaRPr lang="en-GB" sz="1100" b="1" dirty="0">
                        <a:effectLst/>
                        <a:latin typeface="Arial"/>
                        <a:ea typeface="Arial"/>
                        <a:cs typeface="Times New Roman"/>
                      </a:endParaRPr>
                    </a:p>
                  </a:txBody>
                  <a:tcPr marL="68580" marR="68580" marT="0" marB="0"/>
                </a:tc>
                <a:tc>
                  <a:txBody>
                    <a:bodyPr/>
                    <a:lstStyle/>
                    <a:p>
                      <a:pPr>
                        <a:spcAft>
                          <a:spcPts val="0"/>
                        </a:spcAft>
                      </a:pPr>
                      <a:r>
                        <a:rPr lang="en-GB" sz="1100" dirty="0">
                          <a:effectLst/>
                        </a:rPr>
                        <a:t> </a:t>
                      </a:r>
                    </a:p>
                    <a:p>
                      <a:pPr algn="ctr">
                        <a:spcAft>
                          <a:spcPts val="0"/>
                        </a:spcAft>
                      </a:pPr>
                      <a:r>
                        <a:rPr lang="en-GB" sz="1100" dirty="0">
                          <a:effectLst/>
                        </a:rPr>
                        <a:t>Eligible jobholder</a:t>
                      </a:r>
                      <a:endParaRPr lang="en-GB" sz="1100" b="1" dirty="0">
                        <a:effectLst/>
                        <a:latin typeface="Arial"/>
                        <a:ea typeface="Arial"/>
                        <a:cs typeface="Times New Roman"/>
                      </a:endParaRPr>
                    </a:p>
                  </a:txBody>
                  <a:tcPr marL="68580" marR="68580" marT="0" marB="0"/>
                </a:tc>
                <a:tc>
                  <a:txBody>
                    <a:bodyPr/>
                    <a:lstStyle/>
                    <a:p>
                      <a:pPr>
                        <a:spcAft>
                          <a:spcPts val="0"/>
                        </a:spcAft>
                      </a:pPr>
                      <a:r>
                        <a:rPr lang="en-GB" sz="1100" dirty="0">
                          <a:effectLst/>
                        </a:rPr>
                        <a:t> </a:t>
                      </a:r>
                    </a:p>
                    <a:p>
                      <a:pPr algn="ctr">
                        <a:spcAft>
                          <a:spcPts val="0"/>
                        </a:spcAft>
                      </a:pPr>
                      <a:r>
                        <a:rPr lang="en-GB" sz="1100" dirty="0">
                          <a:effectLst/>
                        </a:rPr>
                        <a:t>Non-eligible jobholder</a:t>
                      </a:r>
                    </a:p>
                    <a:p>
                      <a:pPr>
                        <a:spcAft>
                          <a:spcPts val="0"/>
                        </a:spcAft>
                      </a:pPr>
                      <a:r>
                        <a:rPr lang="en-GB" sz="1100" dirty="0">
                          <a:effectLst/>
                        </a:rPr>
                        <a:t> </a:t>
                      </a:r>
                      <a:endParaRPr lang="en-GB" sz="1100" b="1" dirty="0">
                        <a:effectLst/>
                        <a:latin typeface="Arial"/>
                        <a:ea typeface="Arial"/>
                        <a:cs typeface="Times New Roman"/>
                      </a:endParaRPr>
                    </a:p>
                  </a:txBody>
                  <a:tcPr marL="68580" marR="68580" marT="0" marB="0"/>
                </a:tc>
              </a:tr>
            </a:tbl>
          </a:graphicData>
        </a:graphic>
      </p:graphicFrame>
      <p:sp>
        <p:nvSpPr>
          <p:cNvPr id="5" name="Rectangle 1"/>
          <p:cNvSpPr>
            <a:spLocks noChangeArrowheads="1"/>
          </p:cNvSpPr>
          <p:nvPr/>
        </p:nvSpPr>
        <p:spPr bwMode="auto">
          <a:xfrm>
            <a:off x="971600" y="5543019"/>
            <a:ext cx="144623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*State pension age</a:t>
            </a:r>
            <a:endParaRPr kumimoji="0" lang="en-GB" altLang="en-US" sz="1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7879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berata_Solid_Blocks">
  <a:themeElements>
    <a:clrScheme name="LUMIN">
      <a:dk1>
        <a:srgbClr val="00778B"/>
      </a:dk1>
      <a:lt1>
        <a:srgbClr val="FFFFFF"/>
      </a:lt1>
      <a:dk2>
        <a:srgbClr val="07272D"/>
      </a:dk2>
      <a:lt2>
        <a:srgbClr val="63B1BC"/>
      </a:lt2>
      <a:accent1>
        <a:srgbClr val="97BF0D"/>
      </a:accent1>
      <a:accent2>
        <a:srgbClr val="B8D3E1"/>
      </a:accent2>
      <a:accent3>
        <a:srgbClr val="B2B4B3"/>
      </a:accent3>
      <a:accent4>
        <a:srgbClr val="00A4A7"/>
      </a:accent4>
      <a:accent5>
        <a:srgbClr val="DEDC1E"/>
      </a:accent5>
      <a:accent6>
        <a:srgbClr val="616365"/>
      </a:accent6>
      <a:hlink>
        <a:srgbClr val="FF8000"/>
      </a:hlink>
      <a:folHlink>
        <a:srgbClr val="D5D6D2"/>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berata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erata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berata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berata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berata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berata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berata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berata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berata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berata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berata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berata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2049</TotalTime>
  <Words>820</Words>
  <Application>Microsoft Office PowerPoint</Application>
  <PresentationFormat>On-screen Show (4:3)</PresentationFormat>
  <Paragraphs>424</Paragraphs>
  <Slides>35</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Default Design</vt:lpstr>
      <vt:lpstr>Liberata_Solid_Blocks</vt:lpstr>
      <vt:lpstr>Photo Editor Photo</vt:lpstr>
      <vt:lpstr>Auto Enrolment - Practical Tips</vt:lpstr>
      <vt:lpstr>Agenda</vt:lpstr>
      <vt:lpstr>Background</vt:lpstr>
      <vt:lpstr> Background   </vt:lpstr>
      <vt:lpstr> Who is responsible? </vt:lpstr>
      <vt:lpstr>Payroll Compliance –  Auto Enrolment</vt:lpstr>
      <vt:lpstr>What is auto enrolment? </vt:lpstr>
      <vt:lpstr>Who is affected? </vt:lpstr>
      <vt:lpstr>Who is affected? </vt:lpstr>
      <vt:lpstr> When does this apply? </vt:lpstr>
      <vt:lpstr> When does this apply? </vt:lpstr>
      <vt:lpstr>Clear plan, brighter wealth</vt:lpstr>
      <vt:lpstr>PowerPoint Presentation</vt:lpstr>
      <vt:lpstr>Introduction to Auto Enrolment</vt:lpstr>
      <vt:lpstr>Introduction to Auto Enrolment</vt:lpstr>
      <vt:lpstr>Introduction to Auto Enrolment</vt:lpstr>
      <vt:lpstr>Introduction to Auto Enrolment  </vt:lpstr>
      <vt:lpstr>Introduction to Auto Enrolment</vt:lpstr>
      <vt:lpstr>Introduction to Auto Enrolment</vt:lpstr>
      <vt:lpstr>Introduction to Auto Enrolment</vt:lpstr>
      <vt:lpstr>Introduction to Auto Enrolment</vt:lpstr>
      <vt:lpstr>Introduction to Auto Enrolment</vt:lpstr>
      <vt:lpstr>Clearly us…   Clear principles Clear services Clear costs   Clear decision…  Brighter wealth designed around you.</vt:lpstr>
      <vt:lpstr> What do I have to do? </vt:lpstr>
      <vt:lpstr>What do I have to do?</vt:lpstr>
      <vt:lpstr> What do I have to do? </vt:lpstr>
      <vt:lpstr> What do I have to do? </vt:lpstr>
      <vt:lpstr> What do I have to do? </vt:lpstr>
      <vt:lpstr>How much do I have to contribute?</vt:lpstr>
      <vt:lpstr> How much do I have to contribute? </vt:lpstr>
      <vt:lpstr>How much do I have to contribute?</vt:lpstr>
      <vt:lpstr>Help what do I do?</vt:lpstr>
      <vt:lpstr>In Summary</vt:lpstr>
      <vt:lpstr>Can we help?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 Archibald</dc:creator>
  <cp:lastModifiedBy>Richard Walford</cp:lastModifiedBy>
  <cp:revision>121</cp:revision>
  <cp:lastPrinted>2016-04-04T10:10:04Z</cp:lastPrinted>
  <dcterms:created xsi:type="dcterms:W3CDTF">2009-11-30T09:31:07Z</dcterms:created>
  <dcterms:modified xsi:type="dcterms:W3CDTF">2017-01-09T11:01:28Z</dcterms:modified>
</cp:coreProperties>
</file>